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44"/>
  </p:notesMasterIdLst>
  <p:sldIdLst>
    <p:sldId id="285" r:id="rId2"/>
    <p:sldId id="257" r:id="rId3"/>
    <p:sldId id="258" r:id="rId4"/>
    <p:sldId id="260" r:id="rId5"/>
    <p:sldId id="261" r:id="rId6"/>
    <p:sldId id="262" r:id="rId7"/>
    <p:sldId id="264" r:id="rId8"/>
    <p:sldId id="265" r:id="rId9"/>
    <p:sldId id="263" r:id="rId10"/>
    <p:sldId id="296" r:id="rId11"/>
    <p:sldId id="297" r:id="rId12"/>
    <p:sldId id="298" r:id="rId13"/>
    <p:sldId id="299" r:id="rId14"/>
    <p:sldId id="302" r:id="rId15"/>
    <p:sldId id="287" r:id="rId16"/>
    <p:sldId id="267" r:id="rId17"/>
    <p:sldId id="268" r:id="rId18"/>
    <p:sldId id="269" r:id="rId19"/>
    <p:sldId id="270" r:id="rId20"/>
    <p:sldId id="272" r:id="rId21"/>
    <p:sldId id="271" r:id="rId22"/>
    <p:sldId id="290" r:id="rId23"/>
    <p:sldId id="291" r:id="rId24"/>
    <p:sldId id="294" r:id="rId25"/>
    <p:sldId id="292" r:id="rId26"/>
    <p:sldId id="293" r:id="rId27"/>
    <p:sldId id="273" r:id="rId28"/>
    <p:sldId id="275" r:id="rId29"/>
    <p:sldId id="276" r:id="rId30"/>
    <p:sldId id="277" r:id="rId31"/>
    <p:sldId id="278" r:id="rId32"/>
    <p:sldId id="279" r:id="rId33"/>
    <p:sldId id="280" r:id="rId34"/>
    <p:sldId id="281" r:id="rId35"/>
    <p:sldId id="282" r:id="rId36"/>
    <p:sldId id="284" r:id="rId37"/>
    <p:sldId id="300" r:id="rId38"/>
    <p:sldId id="303" r:id="rId39"/>
    <p:sldId id="301" r:id="rId40"/>
    <p:sldId id="304" r:id="rId41"/>
    <p:sldId id="305" r:id="rId42"/>
    <p:sldId id="306" r:id="rId4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varScale="1">
        <p:scale>
          <a:sx n="75" d="100"/>
          <a:sy n="75" d="100"/>
        </p:scale>
        <p:origin x="907"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40AB01-38D7-4E7E-A64B-9397C67E87A9}" type="datetimeFigureOut">
              <a:rPr lang="en-IN" smtClean="0"/>
              <a:t>04-11-2023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D47368-B25F-4E70-9743-68B56164BB21}" type="slidenum">
              <a:rPr lang="en-IN" smtClean="0"/>
              <a:t>‹#›</a:t>
            </a:fld>
            <a:endParaRPr lang="en-IN"/>
          </a:p>
        </p:txBody>
      </p:sp>
    </p:spTree>
    <p:extLst>
      <p:ext uri="{BB962C8B-B14F-4D97-AF65-F5344CB8AC3E}">
        <p14:creationId xmlns:p14="http://schemas.microsoft.com/office/powerpoint/2010/main" val="1418507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D47368-B25F-4E70-9743-68B56164BB21}" type="slidenum">
              <a:rPr lang="en-IN" smtClean="0"/>
              <a:t>12</a:t>
            </a:fld>
            <a:endParaRPr lang="en-IN"/>
          </a:p>
        </p:txBody>
      </p:sp>
    </p:spTree>
    <p:extLst>
      <p:ext uri="{BB962C8B-B14F-4D97-AF65-F5344CB8AC3E}">
        <p14:creationId xmlns:p14="http://schemas.microsoft.com/office/powerpoint/2010/main" val="2250228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bf1dbd17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bf1dbd17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D47368-B25F-4E70-9743-68B56164BB21}" type="slidenum">
              <a:rPr lang="en-IN" smtClean="0"/>
              <a:t>35</a:t>
            </a:fld>
            <a:endParaRPr lang="en-IN"/>
          </a:p>
        </p:txBody>
      </p:sp>
    </p:spTree>
    <p:extLst>
      <p:ext uri="{BB962C8B-B14F-4D97-AF65-F5344CB8AC3E}">
        <p14:creationId xmlns:p14="http://schemas.microsoft.com/office/powerpoint/2010/main" val="33704016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266913" y="2655800"/>
            <a:ext cx="7743200" cy="15464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7733" b="1"/>
            </a:lvl1pPr>
            <a:lvl2pPr lvl="1">
              <a:spcBef>
                <a:spcPts val="0"/>
              </a:spcBef>
              <a:spcAft>
                <a:spcPts val="0"/>
              </a:spcAft>
              <a:buSzPts val="5800"/>
              <a:buNone/>
              <a:defRPr sz="7733" b="1"/>
            </a:lvl2pPr>
            <a:lvl3pPr lvl="2">
              <a:spcBef>
                <a:spcPts val="0"/>
              </a:spcBef>
              <a:spcAft>
                <a:spcPts val="0"/>
              </a:spcAft>
              <a:buSzPts val="5800"/>
              <a:buNone/>
              <a:defRPr sz="7733" b="1"/>
            </a:lvl3pPr>
            <a:lvl4pPr lvl="3">
              <a:spcBef>
                <a:spcPts val="0"/>
              </a:spcBef>
              <a:spcAft>
                <a:spcPts val="0"/>
              </a:spcAft>
              <a:buSzPts val="5800"/>
              <a:buNone/>
              <a:defRPr sz="7733" b="1"/>
            </a:lvl4pPr>
            <a:lvl5pPr lvl="4">
              <a:spcBef>
                <a:spcPts val="0"/>
              </a:spcBef>
              <a:spcAft>
                <a:spcPts val="0"/>
              </a:spcAft>
              <a:buSzPts val="5800"/>
              <a:buNone/>
              <a:defRPr sz="7733" b="1"/>
            </a:lvl5pPr>
            <a:lvl6pPr lvl="5">
              <a:spcBef>
                <a:spcPts val="0"/>
              </a:spcBef>
              <a:spcAft>
                <a:spcPts val="0"/>
              </a:spcAft>
              <a:buSzPts val="5800"/>
              <a:buNone/>
              <a:defRPr sz="7733" b="1"/>
            </a:lvl6pPr>
            <a:lvl7pPr lvl="6">
              <a:spcBef>
                <a:spcPts val="0"/>
              </a:spcBef>
              <a:spcAft>
                <a:spcPts val="0"/>
              </a:spcAft>
              <a:buSzPts val="5800"/>
              <a:buNone/>
              <a:defRPr sz="7733" b="1"/>
            </a:lvl7pPr>
            <a:lvl8pPr lvl="7">
              <a:spcBef>
                <a:spcPts val="0"/>
              </a:spcBef>
              <a:spcAft>
                <a:spcPts val="0"/>
              </a:spcAft>
              <a:buSzPts val="5800"/>
              <a:buNone/>
              <a:defRPr sz="7733" b="1"/>
            </a:lvl8pPr>
            <a:lvl9pPr lvl="8">
              <a:spcBef>
                <a:spcPts val="0"/>
              </a:spcBef>
              <a:spcAft>
                <a:spcPts val="0"/>
              </a:spcAft>
              <a:buSzPts val="5800"/>
              <a:buNone/>
              <a:defRPr sz="7733" b="1"/>
            </a:lvl9pPr>
          </a:lstStyle>
          <a:p>
            <a:r>
              <a:rPr lang="en-US"/>
              <a:t>Click to edit Master title style</a:t>
            </a:r>
            <a:endParaRPr/>
          </a:p>
        </p:txBody>
      </p:sp>
      <p:sp>
        <p:nvSpPr>
          <p:cNvPr id="11" name="Google Shape;11;p2"/>
          <p:cNvSpPr/>
          <p:nvPr/>
        </p:nvSpPr>
        <p:spPr>
          <a:xfrm>
            <a:off x="9783375" y="617343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0386991" y="5576535"/>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1857671" y="4444464"/>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1695069" y="656503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181688" y="67751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639280" y="3605307"/>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348720" y="85746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676313" y="144115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1085359" y="4833763"/>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1843811" y="5582348"/>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211084" y="2128745"/>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861977" y="301904"/>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823323" y="2667459"/>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4567031" y="517173"/>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0685372" y="609006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94850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DBA1A-7325-937E-B135-947B16B951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1A845E-16C9-3603-A8A3-31FBA99691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404302-52E4-7F9E-2363-8D3BC320396F}"/>
              </a:ext>
            </a:extLst>
          </p:cNvPr>
          <p:cNvSpPr>
            <a:spLocks noGrp="1"/>
          </p:cNvSpPr>
          <p:nvPr>
            <p:ph type="dt" sz="half" idx="10"/>
          </p:nvPr>
        </p:nvSpPr>
        <p:spPr/>
        <p:txBody>
          <a:bodyPr/>
          <a:lstStyle/>
          <a:p>
            <a:fld id="{EAD03156-E2F0-4491-B506-4908B9AD7597}" type="datetimeFigureOut">
              <a:rPr lang="en-IN" smtClean="0"/>
              <a:t>04-11-2023</a:t>
            </a:fld>
            <a:endParaRPr lang="en-IN"/>
          </a:p>
        </p:txBody>
      </p:sp>
      <p:sp>
        <p:nvSpPr>
          <p:cNvPr id="5" name="Footer Placeholder 4">
            <a:extLst>
              <a:ext uri="{FF2B5EF4-FFF2-40B4-BE49-F238E27FC236}">
                <a16:creationId xmlns:a16="http://schemas.microsoft.com/office/drawing/2014/main" id="{B2A7DA0C-6E8E-AF0E-FD6F-08F58B6294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DEB03E-D176-5F86-6AA1-44773A2A67DA}"/>
              </a:ext>
            </a:extLst>
          </p:cNvPr>
          <p:cNvSpPr>
            <a:spLocks noGrp="1"/>
          </p:cNvSpPr>
          <p:nvPr>
            <p:ph type="sldNum" sz="quarter" idx="12"/>
          </p:nvPr>
        </p:nvSpPr>
        <p:spPr/>
        <p:txBody>
          <a:bodyPr/>
          <a:lstStyle/>
          <a:p>
            <a:fld id="{EED7D845-29C0-42CF-BB4F-3A9D8DC1B19C}" type="slidenum">
              <a:rPr lang="en-IN" smtClean="0"/>
              <a:t>‹#›</a:t>
            </a:fld>
            <a:endParaRPr lang="en-IN"/>
          </a:p>
        </p:txBody>
      </p:sp>
    </p:spTree>
    <p:extLst>
      <p:ext uri="{BB962C8B-B14F-4D97-AF65-F5344CB8AC3E}">
        <p14:creationId xmlns:p14="http://schemas.microsoft.com/office/powerpoint/2010/main" val="1388129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7936" y="0"/>
            <a:ext cx="12187469" cy="6858000"/>
          </a:xfrm>
          <a:prstGeom prst="rect">
            <a:avLst/>
          </a:prstGeom>
          <a:noFill/>
          <a:ln>
            <a:noFill/>
          </a:ln>
        </p:spPr>
      </p:pic>
      <p:sp>
        <p:nvSpPr>
          <p:cNvPr id="31" name="Google Shape;31;p4"/>
          <p:cNvSpPr txBox="1">
            <a:spLocks noGrp="1"/>
          </p:cNvSpPr>
          <p:nvPr>
            <p:ph type="body" idx="1"/>
          </p:nvPr>
        </p:nvSpPr>
        <p:spPr>
          <a:xfrm>
            <a:off x="1620400" y="2298200"/>
            <a:ext cx="8951200" cy="1093200"/>
          </a:xfrm>
          <a:prstGeom prst="rect">
            <a:avLst/>
          </a:prstGeom>
        </p:spPr>
        <p:txBody>
          <a:bodyPr spcFirstLastPara="1" wrap="square" lIns="91425" tIns="91425" rIns="91425" bIns="91425" anchor="t" anchorCtr="0">
            <a:noAutofit/>
          </a:bodyPr>
          <a:lstStyle>
            <a:lvl1pPr marL="609585" lvl="0" indent="-609585" algn="ctr" rtl="0">
              <a:spcBef>
                <a:spcPts val="800"/>
              </a:spcBef>
              <a:spcAft>
                <a:spcPts val="0"/>
              </a:spcAft>
              <a:buClr>
                <a:schemeClr val="dk1"/>
              </a:buClr>
              <a:buSzPts val="3600"/>
              <a:buChar char="◎"/>
              <a:defRPr sz="4800" i="1"/>
            </a:lvl1pPr>
            <a:lvl2pPr marL="1219170" lvl="1" indent="-609585" algn="ctr" rtl="0">
              <a:spcBef>
                <a:spcPts val="0"/>
              </a:spcBef>
              <a:spcAft>
                <a:spcPts val="0"/>
              </a:spcAft>
              <a:buClr>
                <a:schemeClr val="dk1"/>
              </a:buClr>
              <a:buSzPts val="3600"/>
              <a:buChar char="○"/>
              <a:defRPr sz="4800" i="1"/>
            </a:lvl2pPr>
            <a:lvl3pPr marL="1828754" lvl="2" indent="-609585" algn="ctr" rtl="0">
              <a:spcBef>
                <a:spcPts val="0"/>
              </a:spcBef>
              <a:spcAft>
                <a:spcPts val="0"/>
              </a:spcAft>
              <a:buClr>
                <a:schemeClr val="dk1"/>
              </a:buClr>
              <a:buSzPts val="3600"/>
              <a:buChar char="◉"/>
              <a:defRPr sz="4800" i="1"/>
            </a:lvl3pPr>
            <a:lvl4pPr marL="2438339" lvl="3" indent="-609585" algn="ctr" rtl="0">
              <a:spcBef>
                <a:spcPts val="0"/>
              </a:spcBef>
              <a:spcAft>
                <a:spcPts val="0"/>
              </a:spcAft>
              <a:buSzPts val="3600"/>
              <a:buChar char="●"/>
              <a:defRPr sz="4800" i="1"/>
            </a:lvl4pPr>
            <a:lvl5pPr marL="3047924" lvl="4" indent="-609585" algn="ctr" rtl="0">
              <a:spcBef>
                <a:spcPts val="0"/>
              </a:spcBef>
              <a:spcAft>
                <a:spcPts val="0"/>
              </a:spcAft>
              <a:buSzPts val="3600"/>
              <a:buChar char="○"/>
              <a:defRPr sz="4800" i="1"/>
            </a:lvl5pPr>
            <a:lvl6pPr marL="3657509" lvl="5" indent="-609585" algn="ctr" rtl="0">
              <a:spcBef>
                <a:spcPts val="0"/>
              </a:spcBef>
              <a:spcAft>
                <a:spcPts val="0"/>
              </a:spcAft>
              <a:buSzPts val="3600"/>
              <a:buChar char="■"/>
              <a:defRPr sz="4800" i="1"/>
            </a:lvl6pPr>
            <a:lvl7pPr marL="4267093" lvl="6" indent="-609585" algn="ctr" rtl="0">
              <a:spcBef>
                <a:spcPts val="0"/>
              </a:spcBef>
              <a:spcAft>
                <a:spcPts val="0"/>
              </a:spcAft>
              <a:buSzPts val="3600"/>
              <a:buChar char="●"/>
              <a:defRPr sz="4800" i="1"/>
            </a:lvl7pPr>
            <a:lvl8pPr marL="4876678" lvl="7" indent="-609585" algn="ctr" rtl="0">
              <a:spcBef>
                <a:spcPts val="0"/>
              </a:spcBef>
              <a:spcAft>
                <a:spcPts val="0"/>
              </a:spcAft>
              <a:buSzPts val="3600"/>
              <a:buChar char="○"/>
              <a:defRPr sz="4800" i="1"/>
            </a:lvl8pPr>
            <a:lvl9pPr marL="5486263" lvl="8" indent="-609585" algn="ctr">
              <a:spcBef>
                <a:spcPts val="0"/>
              </a:spcBef>
              <a:spcAft>
                <a:spcPts val="0"/>
              </a:spcAft>
              <a:buSzPts val="3600"/>
              <a:buChar char="■"/>
              <a:defRPr sz="4800" i="1"/>
            </a:lvl9pPr>
          </a:lstStyle>
          <a:p>
            <a:pPr lvl="0"/>
            <a:r>
              <a:rPr lang="en-US"/>
              <a:t>Click to edit Master text styles</a:t>
            </a:r>
          </a:p>
        </p:txBody>
      </p:sp>
      <p:grpSp>
        <p:nvGrpSpPr>
          <p:cNvPr id="32" name="Google Shape;32;p4"/>
          <p:cNvGrpSpPr/>
          <p:nvPr/>
        </p:nvGrpSpPr>
        <p:grpSpPr>
          <a:xfrm>
            <a:off x="5119529" y="1043892"/>
            <a:ext cx="1952764" cy="1123609"/>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0" b="1">
                  <a:solidFill>
                    <a:schemeClr val="accent1"/>
                  </a:solidFill>
                  <a:latin typeface="Source Sans Pro"/>
                  <a:ea typeface="Source Sans Pro"/>
                  <a:cs typeface="Source Sans Pro"/>
                  <a:sym typeface="Source Sans Pro"/>
                </a:rPr>
                <a:t>“</a:t>
              </a:r>
              <a:endParaRPr sz="8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36" name="Google Shape;36;p4"/>
          <p:cNvCxnSpPr>
            <a:endCxn id="34" idx="1"/>
          </p:cNvCxnSpPr>
          <p:nvPr/>
        </p:nvCxnSpPr>
        <p:spPr>
          <a:xfrm>
            <a:off x="5000681" y="520396"/>
            <a:ext cx="709600" cy="7140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5817203" y="581500"/>
            <a:ext cx="278800" cy="4928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6272680" y="469240"/>
            <a:ext cx="462800" cy="6328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116"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2066513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42" name="Google Shape;42;p5"/>
          <p:cNvSpPr txBox="1">
            <a:spLocks noGrp="1"/>
          </p:cNvSpPr>
          <p:nvPr>
            <p:ph type="body" idx="1"/>
          </p:nvPr>
        </p:nvSpPr>
        <p:spPr>
          <a:xfrm>
            <a:off x="1048200" y="1682267"/>
            <a:ext cx="10095600" cy="47648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sz="3200"/>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sz="3200"/>
            </a:lvl4pPr>
            <a:lvl5pPr marL="3047924" lvl="4" indent="-507987">
              <a:spcBef>
                <a:spcPts val="0"/>
              </a:spcBef>
              <a:spcAft>
                <a:spcPts val="0"/>
              </a:spcAft>
              <a:buSzPts val="2400"/>
              <a:buChar char="○"/>
              <a:defRPr sz="3200"/>
            </a:lvl5pPr>
            <a:lvl6pPr marL="3657509" lvl="5" indent="-507987">
              <a:spcBef>
                <a:spcPts val="0"/>
              </a:spcBef>
              <a:spcAft>
                <a:spcPts val="0"/>
              </a:spcAft>
              <a:buSzPts val="2400"/>
              <a:buChar char="■"/>
              <a:defRPr sz="3200"/>
            </a:lvl6pPr>
            <a:lvl7pPr marL="4267093" lvl="6" indent="-507987">
              <a:spcBef>
                <a:spcPts val="0"/>
              </a:spcBef>
              <a:spcAft>
                <a:spcPts val="0"/>
              </a:spcAft>
              <a:buSzPts val="2400"/>
              <a:buChar char="●"/>
              <a:defRPr sz="3200"/>
            </a:lvl7pPr>
            <a:lvl8pPr marL="4876678" lvl="7" indent="-507987">
              <a:spcBef>
                <a:spcPts val="0"/>
              </a:spcBef>
              <a:spcAft>
                <a:spcPts val="0"/>
              </a:spcAft>
              <a:buSzPts val="2400"/>
              <a:buChar char="○"/>
              <a:defRPr sz="3200"/>
            </a:lvl8pPr>
            <a:lvl9pPr marL="5486263" lvl="8" indent="-507987">
              <a:spcBef>
                <a:spcPts val="0"/>
              </a:spcBef>
              <a:spcAft>
                <a:spcPts val="0"/>
              </a:spcAft>
              <a:buSzPts val="2400"/>
              <a:buChar char="■"/>
              <a:defRPr sz="3200"/>
            </a:lvl9pPr>
          </a:lstStyle>
          <a:p>
            <a:pPr lvl="0"/>
            <a:r>
              <a:rPr lang="en-US"/>
              <a:t>Click to edit Master text styles</a:t>
            </a:r>
          </a:p>
        </p:txBody>
      </p:sp>
      <p:sp>
        <p:nvSpPr>
          <p:cNvPr id="43" name="Google Shape;43;p5"/>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3545317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46" name="Google Shape;46;p6"/>
          <p:cNvSpPr txBox="1">
            <a:spLocks noGrp="1"/>
          </p:cNvSpPr>
          <p:nvPr>
            <p:ph type="body" idx="1"/>
          </p:nvPr>
        </p:nvSpPr>
        <p:spPr>
          <a:xfrm>
            <a:off x="1048183"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47" name="Google Shape;47;p6"/>
          <p:cNvSpPr txBox="1">
            <a:spLocks noGrp="1"/>
          </p:cNvSpPr>
          <p:nvPr>
            <p:ph type="body" idx="2"/>
          </p:nvPr>
        </p:nvSpPr>
        <p:spPr>
          <a:xfrm>
            <a:off x="6243545"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48" name="Google Shape;48;p6"/>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29202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a:t>Click to edit Master title style</a:t>
            </a:r>
            <a:endParaRPr/>
          </a:p>
        </p:txBody>
      </p:sp>
      <p:sp>
        <p:nvSpPr>
          <p:cNvPr id="51" name="Google Shape;51;p7"/>
          <p:cNvSpPr txBox="1">
            <a:spLocks noGrp="1"/>
          </p:cNvSpPr>
          <p:nvPr>
            <p:ph type="body" idx="1"/>
          </p:nvPr>
        </p:nvSpPr>
        <p:spPr>
          <a:xfrm>
            <a:off x="1048200"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2" name="Google Shape;52;p7"/>
          <p:cNvSpPr txBox="1">
            <a:spLocks noGrp="1"/>
          </p:cNvSpPr>
          <p:nvPr>
            <p:ph type="body" idx="2"/>
          </p:nvPr>
        </p:nvSpPr>
        <p:spPr>
          <a:xfrm>
            <a:off x="443998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3" name="Google Shape;53;p7"/>
          <p:cNvSpPr txBox="1">
            <a:spLocks noGrp="1"/>
          </p:cNvSpPr>
          <p:nvPr>
            <p:ph type="body" idx="3"/>
          </p:nvPr>
        </p:nvSpPr>
        <p:spPr>
          <a:xfrm>
            <a:off x="783177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4" name="Google Shape;54;p7"/>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2993831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57" name="Google Shape;57;p8"/>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4210910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9"/>
          <p:cNvSpPr txBox="1">
            <a:spLocks noGrp="1"/>
          </p:cNvSpPr>
          <p:nvPr>
            <p:ph type="body" idx="1"/>
          </p:nvPr>
        </p:nvSpPr>
        <p:spPr>
          <a:xfrm>
            <a:off x="609600" y="5407124"/>
            <a:ext cx="10972800" cy="4916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800"/>
              <a:buNone/>
              <a:defRPr sz="2400"/>
            </a:lvl1pPr>
          </a:lstStyle>
          <a:p>
            <a:pPr lvl="0"/>
            <a:r>
              <a:rPr lang="en-US"/>
              <a:t>Click to edit Master text styles</a:t>
            </a:r>
          </a:p>
        </p:txBody>
      </p:sp>
      <p:sp>
        <p:nvSpPr>
          <p:cNvPr id="60" name="Google Shape;60;p9"/>
          <p:cNvSpPr txBox="1">
            <a:spLocks noGrp="1"/>
          </p:cNvSpPr>
          <p:nvPr>
            <p:ph type="sldNum" idx="12"/>
          </p:nvPr>
        </p:nvSpPr>
        <p:spPr>
          <a:xfrm>
            <a:off x="-123"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3476442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3684329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complete pattern">
  <p:cSld name="Blank complete pattern">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35400" y="-19800"/>
            <a:ext cx="12262800" cy="6897600"/>
          </a:xfrm>
          <a:prstGeom prst="rect">
            <a:avLst/>
          </a:prstGeom>
          <a:solidFill>
            <a:srgbClr val="CFD8DC">
              <a:alpha val="49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1"/>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3522387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8200" y="410827"/>
            <a:ext cx="10095600" cy="936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048200" y="1682267"/>
            <a:ext cx="10095600" cy="47648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205845" y="6333135"/>
            <a:ext cx="731600" cy="524800"/>
          </a:xfrm>
          <a:prstGeom prst="rect">
            <a:avLst/>
          </a:prstGeom>
          <a:noFill/>
          <a:ln>
            <a:noFill/>
          </a:ln>
        </p:spPr>
        <p:txBody>
          <a:bodyPr spcFirstLastPara="1" wrap="square" lIns="91425" tIns="91425" rIns="91425" bIns="91425" anchor="t" anchorCtr="0">
            <a:noAutofit/>
          </a:bodyPr>
          <a:lstStyle>
            <a:lvl1pPr lvl="0" algn="r">
              <a:buNone/>
              <a:defRPr sz="1733" b="1">
                <a:solidFill>
                  <a:schemeClr val="accent1"/>
                </a:solidFill>
                <a:latin typeface="Source Sans Pro"/>
                <a:ea typeface="Source Sans Pro"/>
                <a:cs typeface="Source Sans Pro"/>
                <a:sym typeface="Source Sans Pro"/>
              </a:defRPr>
            </a:lvl1pPr>
            <a:lvl2pPr lvl="1" algn="r">
              <a:buNone/>
              <a:defRPr sz="1733" b="1">
                <a:solidFill>
                  <a:schemeClr val="accent1"/>
                </a:solidFill>
                <a:latin typeface="Source Sans Pro"/>
                <a:ea typeface="Source Sans Pro"/>
                <a:cs typeface="Source Sans Pro"/>
                <a:sym typeface="Source Sans Pro"/>
              </a:defRPr>
            </a:lvl2pPr>
            <a:lvl3pPr lvl="2" algn="r">
              <a:buNone/>
              <a:defRPr sz="1733" b="1">
                <a:solidFill>
                  <a:schemeClr val="accent1"/>
                </a:solidFill>
                <a:latin typeface="Source Sans Pro"/>
                <a:ea typeface="Source Sans Pro"/>
                <a:cs typeface="Source Sans Pro"/>
                <a:sym typeface="Source Sans Pro"/>
              </a:defRPr>
            </a:lvl3pPr>
            <a:lvl4pPr lvl="3" algn="r">
              <a:buNone/>
              <a:defRPr sz="1733" b="1">
                <a:solidFill>
                  <a:schemeClr val="accent1"/>
                </a:solidFill>
                <a:latin typeface="Source Sans Pro"/>
                <a:ea typeface="Source Sans Pro"/>
                <a:cs typeface="Source Sans Pro"/>
                <a:sym typeface="Source Sans Pro"/>
              </a:defRPr>
            </a:lvl4pPr>
            <a:lvl5pPr lvl="4" algn="r">
              <a:buNone/>
              <a:defRPr sz="1733" b="1">
                <a:solidFill>
                  <a:schemeClr val="accent1"/>
                </a:solidFill>
                <a:latin typeface="Source Sans Pro"/>
                <a:ea typeface="Source Sans Pro"/>
                <a:cs typeface="Source Sans Pro"/>
                <a:sym typeface="Source Sans Pro"/>
              </a:defRPr>
            </a:lvl5pPr>
            <a:lvl6pPr lvl="5" algn="r">
              <a:buNone/>
              <a:defRPr sz="1733" b="1">
                <a:solidFill>
                  <a:schemeClr val="accent1"/>
                </a:solidFill>
                <a:latin typeface="Source Sans Pro"/>
                <a:ea typeface="Source Sans Pro"/>
                <a:cs typeface="Source Sans Pro"/>
                <a:sym typeface="Source Sans Pro"/>
              </a:defRPr>
            </a:lvl6pPr>
            <a:lvl7pPr lvl="6" algn="r">
              <a:buNone/>
              <a:defRPr sz="1733" b="1">
                <a:solidFill>
                  <a:schemeClr val="accent1"/>
                </a:solidFill>
                <a:latin typeface="Source Sans Pro"/>
                <a:ea typeface="Source Sans Pro"/>
                <a:cs typeface="Source Sans Pro"/>
                <a:sym typeface="Source Sans Pro"/>
              </a:defRPr>
            </a:lvl7pPr>
            <a:lvl8pPr lvl="7" algn="r">
              <a:buNone/>
              <a:defRPr sz="1733" b="1">
                <a:solidFill>
                  <a:schemeClr val="accent1"/>
                </a:solidFill>
                <a:latin typeface="Source Sans Pro"/>
                <a:ea typeface="Source Sans Pro"/>
                <a:cs typeface="Source Sans Pro"/>
                <a:sym typeface="Source Sans Pro"/>
              </a:defRPr>
            </a:lvl8pPr>
            <a:lvl9pPr lvl="8" algn="r">
              <a:buNone/>
              <a:defRPr sz="1733" b="1">
                <a:solidFill>
                  <a:schemeClr val="accent1"/>
                </a:solidFill>
                <a:latin typeface="Source Sans Pro"/>
                <a:ea typeface="Source Sans Pro"/>
                <a:cs typeface="Source Sans Pro"/>
                <a:sym typeface="Source Sans Pro"/>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979084988"/>
      </p:ext>
    </p:extLst>
  </p:cSld>
  <p:clrMap bg1="lt1" tx1="dk1" bg2="dk2" tx2="lt2" accent1="accent1" accent2="accent2" accent3="accent3" accent4="accent4" accent5="accent5" accent6="accent6" hlink="hlink" folHlink="folHlink"/>
  <p:sldLayoutIdLst>
    <p:sldLayoutId id="2147483698"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hyperlink" Target="https://ably.com/topic/pub-sub"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hyperlink" Target="https://docs.aws.amazon.com/accounts/latest/reference/manage-acct-creating.html"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kaggle.com/datasets/datasnaek/youtube-new" TargetMode="Externa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hyperlink" Target="mailto:kunalanand2907@gmail.com" TargetMode="Externa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69"/>
        <p:cNvGrpSpPr/>
        <p:nvPr/>
      </p:nvGrpSpPr>
      <p:grpSpPr>
        <a:xfrm>
          <a:off x="0" y="0"/>
          <a:ext cx="0" cy="0"/>
          <a:chOff x="0" y="0"/>
          <a:chExt cx="0" cy="0"/>
        </a:xfrm>
      </p:grpSpPr>
      <p:sp>
        <p:nvSpPr>
          <p:cNvPr id="4" name="Title 1">
            <a:extLst>
              <a:ext uri="{FF2B5EF4-FFF2-40B4-BE49-F238E27FC236}">
                <a16:creationId xmlns:a16="http://schemas.microsoft.com/office/drawing/2014/main" id="{48B2E2C5-5FD7-6CEB-7F2D-C40BC7A431DB}"/>
              </a:ext>
            </a:extLst>
          </p:cNvPr>
          <p:cNvSpPr>
            <a:spLocks noGrp="1"/>
          </p:cNvSpPr>
          <p:nvPr>
            <p:ph type="ctrTitle"/>
          </p:nvPr>
        </p:nvSpPr>
        <p:spPr>
          <a:xfrm>
            <a:off x="-238838" y="37177"/>
            <a:ext cx="12669676" cy="4575016"/>
          </a:xfrm>
          <a:noFill/>
          <a:ln>
            <a:solidFill>
              <a:schemeClr val="bg1"/>
            </a:solidFill>
          </a:ln>
        </p:spPr>
        <p:txBody>
          <a:bodyPr>
            <a:normAutofit/>
          </a:bodyPr>
          <a:lstStyle/>
          <a:p>
            <a:pPr algn="ctr"/>
            <a:r>
              <a:rPr lang="en-IN" sz="3200" b="0" dirty="0">
                <a:solidFill>
                  <a:srgbClr val="0070C0"/>
                </a:solidFill>
                <a:latin typeface="Roboto Slab" pitchFamily="2" charset="0"/>
                <a:ea typeface="Roboto Slab" pitchFamily="2" charset="0"/>
                <a:cs typeface="Roboto Slab" pitchFamily="2" charset="0"/>
              </a:rPr>
              <a:t>Analytic Platform with End - End Data Pipeline For Trending YouTube Video’s Statistics via Aws Services</a:t>
            </a:r>
            <a:br>
              <a:rPr lang="en-IN" sz="4000" dirty="0">
                <a:solidFill>
                  <a:srgbClr val="0070C0"/>
                </a:solidFill>
                <a:latin typeface="Maiandra GD" panose="020E0502030308020204" pitchFamily="34" charset="0"/>
              </a:rPr>
            </a:br>
            <a:br>
              <a:rPr lang="en-IN" sz="4000" dirty="0">
                <a:solidFill>
                  <a:schemeClr val="accent1"/>
                </a:solidFill>
                <a:latin typeface="Maiandra GD" panose="020E0502030308020204" pitchFamily="34" charset="0"/>
              </a:rPr>
            </a:br>
            <a:r>
              <a:rPr lang="en-IN" sz="2000" dirty="0">
                <a:solidFill>
                  <a:schemeClr val="accent1"/>
                </a:solidFill>
              </a:rPr>
              <a:t>Working Backwards from “What does my Customer Needs”</a:t>
            </a:r>
            <a:br>
              <a:rPr lang="en-IN" dirty="0"/>
            </a:br>
            <a:br>
              <a:rPr lang="en-IN" dirty="0"/>
            </a:br>
            <a:endParaRPr lang="en-IN" dirty="0"/>
          </a:p>
        </p:txBody>
      </p:sp>
      <p:pic>
        <p:nvPicPr>
          <p:cNvPr id="5" name="Picture 4">
            <a:extLst>
              <a:ext uri="{FF2B5EF4-FFF2-40B4-BE49-F238E27FC236}">
                <a16:creationId xmlns:a16="http://schemas.microsoft.com/office/drawing/2014/main" id="{71A245E5-FA1F-D3E9-6428-EC77F4A99629}"/>
              </a:ext>
            </a:extLst>
          </p:cNvPr>
          <p:cNvPicPr>
            <a:picLocks noChangeAspect="1"/>
          </p:cNvPicPr>
          <p:nvPr/>
        </p:nvPicPr>
        <p:blipFill>
          <a:blip r:embed="rId3"/>
          <a:stretch>
            <a:fillRect/>
          </a:stretch>
        </p:blipFill>
        <p:spPr>
          <a:xfrm>
            <a:off x="7278965" y="2818819"/>
            <a:ext cx="4871540" cy="3954688"/>
          </a:xfrm>
          <a:prstGeom prst="rect">
            <a:avLst/>
          </a:prstGeom>
        </p:spPr>
      </p:pic>
      <p:sp>
        <p:nvSpPr>
          <p:cNvPr id="6" name="TextBox 5">
            <a:extLst>
              <a:ext uri="{FF2B5EF4-FFF2-40B4-BE49-F238E27FC236}">
                <a16:creationId xmlns:a16="http://schemas.microsoft.com/office/drawing/2014/main" id="{872329DC-0E95-F3C1-559C-1044E5D45D09}"/>
              </a:ext>
            </a:extLst>
          </p:cNvPr>
          <p:cNvSpPr txBox="1"/>
          <p:nvPr/>
        </p:nvSpPr>
        <p:spPr>
          <a:xfrm>
            <a:off x="0" y="3887474"/>
            <a:ext cx="7374194" cy="2893100"/>
          </a:xfrm>
          <a:prstGeom prst="rect">
            <a:avLst/>
          </a:prstGeom>
          <a:noFill/>
        </p:spPr>
        <p:txBody>
          <a:bodyPr wrap="square" rtlCol="0">
            <a:spAutoFit/>
          </a:bodyPr>
          <a:lstStyle/>
          <a:p>
            <a:r>
              <a:rPr lang="en-IN" dirty="0">
                <a:solidFill>
                  <a:schemeClr val="accent1">
                    <a:lumMod val="50000"/>
                  </a:schemeClr>
                </a:solidFill>
                <a:latin typeface="Roboto Slab" pitchFamily="2" charset="0"/>
                <a:ea typeface="Roboto Slab" pitchFamily="2" charset="0"/>
                <a:cs typeface="Roboto Slab" pitchFamily="2" charset="0"/>
              </a:rPr>
              <a:t>      The Requirement from (our simulated Customer):</a:t>
            </a:r>
          </a:p>
          <a:p>
            <a:endParaRPr lang="en-IN" dirty="0">
              <a:latin typeface="Roboto Slab" pitchFamily="2" charset="0"/>
              <a:ea typeface="Roboto Slab" pitchFamily="2" charset="0"/>
              <a:cs typeface="Roboto Slab" pitchFamily="2" charset="0"/>
            </a:endParaRPr>
          </a:p>
          <a:p>
            <a:pPr marL="285750" indent="-285750">
              <a:buFont typeface="Wingdings" panose="05000000000000000000" pitchFamily="2" charset="2"/>
              <a:buChar char="ü"/>
            </a:pPr>
            <a:r>
              <a:rPr lang="en-IN" dirty="0">
                <a:solidFill>
                  <a:schemeClr val="accent1">
                    <a:lumMod val="75000"/>
                  </a:schemeClr>
                </a:solidFill>
                <a:latin typeface="Roboto Slab" pitchFamily="2" charset="0"/>
                <a:ea typeface="Roboto Slab" pitchFamily="2" charset="0"/>
                <a:cs typeface="Roboto Slab" pitchFamily="2" charset="0"/>
              </a:rPr>
              <a:t>Launching new </a:t>
            </a:r>
            <a:r>
              <a:rPr lang="en-IN" b="1" dirty="0">
                <a:solidFill>
                  <a:schemeClr val="accent1">
                    <a:lumMod val="75000"/>
                  </a:schemeClr>
                </a:solidFill>
                <a:latin typeface="Roboto Slab" pitchFamily="2" charset="0"/>
                <a:ea typeface="Roboto Slab" pitchFamily="2" charset="0"/>
                <a:cs typeface="Roboto Slab" pitchFamily="2" charset="0"/>
              </a:rPr>
              <a:t>Data Driven </a:t>
            </a:r>
            <a:r>
              <a:rPr lang="en-IN" dirty="0">
                <a:solidFill>
                  <a:schemeClr val="accent1">
                    <a:lumMod val="75000"/>
                  </a:schemeClr>
                </a:solidFill>
                <a:latin typeface="Roboto Slab" pitchFamily="2" charset="0"/>
                <a:ea typeface="Roboto Slab" pitchFamily="2" charset="0"/>
                <a:cs typeface="Roboto Slab" pitchFamily="2" charset="0"/>
              </a:rPr>
              <a:t>Campaign</a:t>
            </a:r>
          </a:p>
          <a:p>
            <a:pPr marL="285750" indent="-285750">
              <a:buFont typeface="Wingdings" panose="05000000000000000000" pitchFamily="2" charset="2"/>
              <a:buChar char="ü"/>
            </a:pPr>
            <a:r>
              <a:rPr lang="en-IN" b="1" dirty="0">
                <a:solidFill>
                  <a:schemeClr val="accent1">
                    <a:lumMod val="50000"/>
                  </a:schemeClr>
                </a:solidFill>
                <a:latin typeface="Roboto Slab" pitchFamily="2" charset="0"/>
                <a:ea typeface="Roboto Slab" pitchFamily="2" charset="0"/>
                <a:cs typeface="Roboto Slab" pitchFamily="2" charset="0"/>
              </a:rPr>
              <a:t>Main Advertising Channel</a:t>
            </a:r>
            <a:r>
              <a:rPr lang="en-IN" dirty="0">
                <a:solidFill>
                  <a:schemeClr val="accent1">
                    <a:lumMod val="50000"/>
                  </a:schemeClr>
                </a:solidFill>
                <a:latin typeface="Roboto Slab" pitchFamily="2" charset="0"/>
                <a:ea typeface="Roboto Slab" pitchFamily="2" charset="0"/>
                <a:cs typeface="Roboto Slab" pitchFamily="2" charset="0"/>
              </a:rPr>
              <a:t>: YouTube</a:t>
            </a:r>
          </a:p>
          <a:p>
            <a:pPr marL="285750" indent="-285750">
              <a:buFont typeface="Wingdings" panose="05000000000000000000" pitchFamily="2" charset="2"/>
              <a:buChar char="ü"/>
            </a:pPr>
            <a:r>
              <a:rPr lang="en-IN" dirty="0">
                <a:solidFill>
                  <a:schemeClr val="accent1">
                    <a:lumMod val="75000"/>
                  </a:schemeClr>
                </a:solidFill>
                <a:latin typeface="Roboto Slab" pitchFamily="2" charset="0"/>
                <a:ea typeface="Roboto Slab" pitchFamily="2" charset="0"/>
                <a:cs typeface="Roboto Slab" pitchFamily="2" charset="0"/>
              </a:rPr>
              <a:t>Initial Question’s / Queries to Answer:</a:t>
            </a:r>
          </a:p>
          <a:p>
            <a:pPr marL="285750" indent="-285750">
              <a:buFont typeface="Wingdings" panose="05000000000000000000" pitchFamily="2" charset="2"/>
              <a:buChar char="ü"/>
            </a:pPr>
            <a:r>
              <a:rPr lang="en-IN" dirty="0">
                <a:solidFill>
                  <a:schemeClr val="accent1">
                    <a:lumMod val="50000"/>
                  </a:schemeClr>
                </a:solidFill>
                <a:latin typeface="Roboto Slab" pitchFamily="2" charset="0"/>
                <a:ea typeface="Roboto Slab" pitchFamily="2" charset="0"/>
                <a:cs typeface="Roboto Slab" pitchFamily="2" charset="0"/>
              </a:rPr>
              <a:t>“</a:t>
            </a:r>
            <a:r>
              <a:rPr lang="en-IN" b="1" dirty="0">
                <a:solidFill>
                  <a:schemeClr val="accent1">
                    <a:lumMod val="50000"/>
                  </a:schemeClr>
                </a:solidFill>
                <a:latin typeface="Roboto Slab" pitchFamily="2" charset="0"/>
                <a:ea typeface="Roboto Slab" pitchFamily="2" charset="0"/>
                <a:cs typeface="Roboto Slab" pitchFamily="2" charset="0"/>
              </a:rPr>
              <a:t>How to </a:t>
            </a:r>
            <a:r>
              <a:rPr lang="en-IN" dirty="0">
                <a:solidFill>
                  <a:schemeClr val="accent1">
                    <a:lumMod val="50000"/>
                  </a:schemeClr>
                </a:solidFill>
                <a:latin typeface="Roboto Slab" pitchFamily="2" charset="0"/>
                <a:ea typeface="Roboto Slab" pitchFamily="2" charset="0"/>
                <a:cs typeface="Roboto Slab" pitchFamily="2" charset="0"/>
              </a:rPr>
              <a:t>categorise Videos, Based on their Comments, Views, Subscription, Likes, Dislikes, Downloads, Ratings, Tags, Publish Time &amp; Many More Factors that we’ll discuss in Dataset Overview Section </a:t>
            </a:r>
          </a:p>
          <a:p>
            <a:pPr marL="285750" indent="-285750">
              <a:buFont typeface="Wingdings" panose="05000000000000000000" pitchFamily="2" charset="2"/>
              <a:buChar char="ü"/>
            </a:pPr>
            <a:r>
              <a:rPr lang="en-IN" b="1" dirty="0">
                <a:solidFill>
                  <a:schemeClr val="accent1">
                    <a:lumMod val="75000"/>
                  </a:schemeClr>
                </a:solidFill>
                <a:latin typeface="Roboto Slab" pitchFamily="2" charset="0"/>
                <a:ea typeface="Roboto Slab" pitchFamily="2" charset="0"/>
                <a:cs typeface="Roboto Slab" pitchFamily="2" charset="0"/>
              </a:rPr>
              <a:t>“What are </a:t>
            </a:r>
            <a:r>
              <a:rPr lang="en-IN" dirty="0">
                <a:solidFill>
                  <a:schemeClr val="accent1">
                    <a:lumMod val="75000"/>
                  </a:schemeClr>
                </a:solidFill>
                <a:latin typeface="Roboto Slab" pitchFamily="2" charset="0"/>
                <a:ea typeface="Roboto Slab" pitchFamily="2" charset="0"/>
                <a:cs typeface="Roboto Slab" pitchFamily="2" charset="0"/>
              </a:rPr>
              <a:t>the factors that affect how popular a YouTube video will be” ~ So that we can classify in For Ex: Top 10/20 Most Recent Trending Videos, Most Replayed Video of All Time, Most Downloaded video w.r.t Different Categories, Average/ Max / Min Watch Time Hours per Day/Month/ Year w.r.t Different Genders for each Countries.</a:t>
            </a:r>
          </a:p>
        </p:txBody>
      </p:sp>
      <p:grpSp>
        <p:nvGrpSpPr>
          <p:cNvPr id="9" name="Google Shape;830;p48">
            <a:extLst>
              <a:ext uri="{FF2B5EF4-FFF2-40B4-BE49-F238E27FC236}">
                <a16:creationId xmlns:a16="http://schemas.microsoft.com/office/drawing/2014/main" id="{7B823AB1-6AD2-726B-D9BD-8F99D539479A}"/>
              </a:ext>
            </a:extLst>
          </p:cNvPr>
          <p:cNvGrpSpPr/>
          <p:nvPr/>
        </p:nvGrpSpPr>
        <p:grpSpPr>
          <a:xfrm>
            <a:off x="9610930" y="1344242"/>
            <a:ext cx="436248" cy="412802"/>
            <a:chOff x="1278900" y="2333250"/>
            <a:chExt cx="381175" cy="381175"/>
          </a:xfrm>
        </p:grpSpPr>
        <p:sp>
          <p:nvSpPr>
            <p:cNvPr id="10" name="Google Shape;831;p48">
              <a:extLst>
                <a:ext uri="{FF2B5EF4-FFF2-40B4-BE49-F238E27FC236}">
                  <a16:creationId xmlns:a16="http://schemas.microsoft.com/office/drawing/2014/main" id="{4EF13298-11FC-C187-902E-D373BF68CBAD}"/>
                </a:ext>
              </a:extLst>
            </p:cNvPr>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1" name="Google Shape;832;p48">
              <a:extLst>
                <a:ext uri="{FF2B5EF4-FFF2-40B4-BE49-F238E27FC236}">
                  <a16:creationId xmlns:a16="http://schemas.microsoft.com/office/drawing/2014/main" id="{7D1DCE84-8260-D28B-CF98-11C2D1E834A3}"/>
                </a:ext>
              </a:extLst>
            </p:cNvPr>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2" name="Google Shape;833;p48">
              <a:extLst>
                <a:ext uri="{FF2B5EF4-FFF2-40B4-BE49-F238E27FC236}">
                  <a16:creationId xmlns:a16="http://schemas.microsoft.com/office/drawing/2014/main" id="{E910BC5F-A5DC-0966-16D1-1AF58FA86946}"/>
                </a:ext>
              </a:extLst>
            </p:cNvPr>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3" name="Google Shape;834;p48">
              <a:extLst>
                <a:ext uri="{FF2B5EF4-FFF2-40B4-BE49-F238E27FC236}">
                  <a16:creationId xmlns:a16="http://schemas.microsoft.com/office/drawing/2014/main" id="{8A580AB1-3D51-6350-8623-4246580074AC}"/>
                </a:ext>
              </a:extLst>
            </p:cNvPr>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4" name="Google Shape;835;p48">
            <a:extLst>
              <a:ext uri="{FF2B5EF4-FFF2-40B4-BE49-F238E27FC236}">
                <a16:creationId xmlns:a16="http://schemas.microsoft.com/office/drawing/2014/main" id="{F388C940-0FFE-2304-0EFE-0CED28CF0C19}"/>
              </a:ext>
            </a:extLst>
          </p:cNvPr>
          <p:cNvGrpSpPr/>
          <p:nvPr/>
        </p:nvGrpSpPr>
        <p:grpSpPr>
          <a:xfrm>
            <a:off x="2024642" y="1366673"/>
            <a:ext cx="436248" cy="412802"/>
            <a:chOff x="1951075" y="2333250"/>
            <a:chExt cx="381200" cy="381175"/>
          </a:xfrm>
        </p:grpSpPr>
        <p:sp>
          <p:nvSpPr>
            <p:cNvPr id="15" name="Google Shape;836;p48">
              <a:extLst>
                <a:ext uri="{FF2B5EF4-FFF2-40B4-BE49-F238E27FC236}">
                  <a16:creationId xmlns:a16="http://schemas.microsoft.com/office/drawing/2014/main" id="{72BF529A-B772-2AE6-057D-568421CE703C}"/>
                </a:ext>
              </a:extLst>
            </p:cNvPr>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6" name="Google Shape;837;p48">
              <a:extLst>
                <a:ext uri="{FF2B5EF4-FFF2-40B4-BE49-F238E27FC236}">
                  <a16:creationId xmlns:a16="http://schemas.microsoft.com/office/drawing/2014/main" id="{FB983395-1308-07E9-62BB-37DF1F25E35F}"/>
                </a:ext>
              </a:extLst>
            </p:cNvPr>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 name="Google Shape;838;p48">
              <a:extLst>
                <a:ext uri="{FF2B5EF4-FFF2-40B4-BE49-F238E27FC236}">
                  <a16:creationId xmlns:a16="http://schemas.microsoft.com/office/drawing/2014/main" id="{551A1C9C-8556-09F6-708D-81A7172A1AA2}"/>
                </a:ext>
              </a:extLst>
            </p:cNvPr>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 name="Google Shape;839;p48">
              <a:extLst>
                <a:ext uri="{FF2B5EF4-FFF2-40B4-BE49-F238E27FC236}">
                  <a16:creationId xmlns:a16="http://schemas.microsoft.com/office/drawing/2014/main" id="{6B1DEFFA-E70A-F8EE-9C84-1983C86E953F}"/>
                </a:ext>
              </a:extLst>
            </p:cNvPr>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1" name="Google Shape;124;p18">
            <a:extLst>
              <a:ext uri="{FF2B5EF4-FFF2-40B4-BE49-F238E27FC236}">
                <a16:creationId xmlns:a16="http://schemas.microsoft.com/office/drawing/2014/main" id="{D4AC771F-4423-25DE-0497-D0FE2F93789E}"/>
              </a:ext>
            </a:extLst>
          </p:cNvPr>
          <p:cNvGrpSpPr/>
          <p:nvPr/>
        </p:nvGrpSpPr>
        <p:grpSpPr>
          <a:xfrm>
            <a:off x="5717134" y="2903313"/>
            <a:ext cx="990407" cy="885073"/>
            <a:chOff x="5972700" y="2330200"/>
            <a:chExt cx="411625" cy="387275"/>
          </a:xfrm>
        </p:grpSpPr>
        <p:sp>
          <p:nvSpPr>
            <p:cNvPr id="22" name="Google Shape;125;p18">
              <a:extLst>
                <a:ext uri="{FF2B5EF4-FFF2-40B4-BE49-F238E27FC236}">
                  <a16:creationId xmlns:a16="http://schemas.microsoft.com/office/drawing/2014/main" id="{168645BB-EDF3-0E0A-4800-C798A0F40860}"/>
                </a:ext>
              </a:extLst>
            </p:cNvPr>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91EA"/>
                </a:solidFill>
              </a:endParaRPr>
            </a:p>
          </p:txBody>
        </p:sp>
        <p:sp>
          <p:nvSpPr>
            <p:cNvPr id="23" name="Google Shape;126;p18">
              <a:extLst>
                <a:ext uri="{FF2B5EF4-FFF2-40B4-BE49-F238E27FC236}">
                  <a16:creationId xmlns:a16="http://schemas.microsoft.com/office/drawing/2014/main" id="{1B02626D-B76B-00F7-5BE1-9161D6A767E8}"/>
                </a:ext>
              </a:extLst>
            </p:cNvPr>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91EA"/>
                </a:solidFill>
              </a:endParaRPr>
            </a:p>
          </p:txBody>
        </p:sp>
      </p:grpSp>
      <p:sp>
        <p:nvSpPr>
          <p:cNvPr id="25" name="Google Shape;117;p18">
            <a:extLst>
              <a:ext uri="{FF2B5EF4-FFF2-40B4-BE49-F238E27FC236}">
                <a16:creationId xmlns:a16="http://schemas.microsoft.com/office/drawing/2014/main" id="{75AAB1DA-C03C-578F-2D1A-6655AA709731}"/>
              </a:ext>
            </a:extLst>
          </p:cNvPr>
          <p:cNvSpPr/>
          <p:nvPr/>
        </p:nvSpPr>
        <p:spPr>
          <a:xfrm>
            <a:off x="5327145" y="2419449"/>
            <a:ext cx="1875600" cy="18528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3;p18">
            <a:extLst>
              <a:ext uri="{FF2B5EF4-FFF2-40B4-BE49-F238E27FC236}">
                <a16:creationId xmlns:a16="http://schemas.microsoft.com/office/drawing/2014/main" id="{CC75722D-2DE8-9DC5-9CF9-1C32C802D49D}"/>
              </a:ext>
            </a:extLst>
          </p:cNvPr>
          <p:cNvSpPr/>
          <p:nvPr/>
        </p:nvSpPr>
        <p:spPr>
          <a:xfrm>
            <a:off x="5476845" y="2567499"/>
            <a:ext cx="1576200" cy="15567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C6D09A-6C71-D12D-2F61-ED0AFCFD2265}"/>
              </a:ext>
            </a:extLst>
          </p:cNvPr>
          <p:cNvSpPr>
            <a:spLocks noGrp="1"/>
          </p:cNvSpPr>
          <p:nvPr>
            <p:ph idx="1"/>
          </p:nvPr>
        </p:nvSpPr>
        <p:spPr>
          <a:xfrm>
            <a:off x="66960" y="-152400"/>
            <a:ext cx="10095600" cy="5222951"/>
          </a:xfrm>
        </p:spPr>
        <p:txBody>
          <a:bodyPr/>
          <a:lstStyle/>
          <a:p>
            <a:pPr marL="38100" indent="0">
              <a:buNone/>
            </a:pPr>
            <a:r>
              <a:rPr lang="en-IN" sz="1700" b="1" dirty="0">
                <a:latin typeface="Times New Roman" panose="02020603050405020304" pitchFamily="18" charset="0"/>
                <a:cs typeface="Times New Roman" panose="02020603050405020304" pitchFamily="18" charset="0"/>
              </a:rPr>
              <a:t>2.) Csv Files: </a:t>
            </a:r>
            <a:r>
              <a:rPr lang="en-IN" sz="1700" dirty="0">
                <a:latin typeface="Times New Roman" panose="02020603050405020304" pitchFamily="18" charset="0"/>
                <a:cs typeface="Times New Roman" panose="02020603050405020304" pitchFamily="18" charset="0"/>
              </a:rPr>
              <a:t>For each Country files defined as Country_code.csv we have 16 Columns as Defined Below:</a:t>
            </a:r>
          </a:p>
          <a:p>
            <a:pPr marL="38100" indent="0">
              <a:buNone/>
            </a:pPr>
            <a:r>
              <a:rPr lang="en-IN" sz="1700" dirty="0">
                <a:latin typeface="Times New Roman" panose="02020603050405020304" pitchFamily="18" charset="0"/>
                <a:cs typeface="Times New Roman" panose="02020603050405020304" pitchFamily="18" charset="0"/>
              </a:rPr>
              <a:t>Csv File: For Different Videos w.r.t its Categories, different stats such as Views, Likes, Comments, Dislikes, Shared, Tags, Video Title &amp; Columns as </a:t>
            </a:r>
            <a:r>
              <a:rPr lang="en-IN" sz="1700" dirty="0" err="1">
                <a:latin typeface="Times New Roman" panose="02020603050405020304" pitchFamily="18" charset="0"/>
                <a:cs typeface="Times New Roman" panose="02020603050405020304" pitchFamily="18" charset="0"/>
              </a:rPr>
              <a:t>Channel_Name</a:t>
            </a:r>
            <a:r>
              <a:rPr lang="en-IN" sz="1700" dirty="0">
                <a:latin typeface="Times New Roman" panose="02020603050405020304" pitchFamily="18" charset="0"/>
                <a:cs typeface="Times New Roman" panose="02020603050405020304" pitchFamily="18" charset="0"/>
              </a:rPr>
              <a:t>, </a:t>
            </a:r>
            <a:r>
              <a:rPr lang="en-IN" sz="1700" dirty="0" err="1">
                <a:latin typeface="Times New Roman" panose="02020603050405020304" pitchFamily="18" charset="0"/>
                <a:cs typeface="Times New Roman" panose="02020603050405020304" pitchFamily="18" charset="0"/>
              </a:rPr>
              <a:t>Category_Id</a:t>
            </a:r>
            <a:r>
              <a:rPr lang="en-IN" sz="1700" dirty="0">
                <a:latin typeface="Times New Roman" panose="02020603050405020304" pitchFamily="18" charset="0"/>
                <a:cs typeface="Times New Roman" panose="02020603050405020304" pitchFamily="18" charset="0"/>
              </a:rPr>
              <a:t> acts as a Foreign Key are given.</a:t>
            </a:r>
          </a:p>
          <a:p>
            <a:pPr marL="38100" indent="0">
              <a:buNone/>
            </a:pP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49DCB18-8218-EABF-D9D8-261AF5573A3C}"/>
              </a:ext>
            </a:extLst>
          </p:cNvPr>
          <p:cNvPicPr>
            <a:picLocks noChangeAspect="1"/>
          </p:cNvPicPr>
          <p:nvPr/>
        </p:nvPicPr>
        <p:blipFill>
          <a:blip r:embed="rId2"/>
          <a:stretch>
            <a:fillRect/>
          </a:stretch>
        </p:blipFill>
        <p:spPr>
          <a:xfrm>
            <a:off x="55709" y="946968"/>
            <a:ext cx="6395672" cy="2946321"/>
          </a:xfrm>
          <a:prstGeom prst="rect">
            <a:avLst/>
          </a:prstGeom>
        </p:spPr>
      </p:pic>
      <p:pic>
        <p:nvPicPr>
          <p:cNvPr id="7" name="Picture 6">
            <a:extLst>
              <a:ext uri="{FF2B5EF4-FFF2-40B4-BE49-F238E27FC236}">
                <a16:creationId xmlns:a16="http://schemas.microsoft.com/office/drawing/2014/main" id="{4796FDE0-F244-5FE6-282A-9193B217977A}"/>
              </a:ext>
            </a:extLst>
          </p:cNvPr>
          <p:cNvPicPr>
            <a:picLocks noChangeAspect="1"/>
          </p:cNvPicPr>
          <p:nvPr/>
        </p:nvPicPr>
        <p:blipFill>
          <a:blip r:embed="rId3"/>
          <a:stretch>
            <a:fillRect/>
          </a:stretch>
        </p:blipFill>
        <p:spPr>
          <a:xfrm>
            <a:off x="6361471" y="3811819"/>
            <a:ext cx="5550770" cy="2946321"/>
          </a:xfrm>
          <a:prstGeom prst="rect">
            <a:avLst/>
          </a:prstGeom>
        </p:spPr>
      </p:pic>
    </p:spTree>
    <p:extLst>
      <p:ext uri="{BB962C8B-B14F-4D97-AF65-F5344CB8AC3E}">
        <p14:creationId xmlns:p14="http://schemas.microsoft.com/office/powerpoint/2010/main" val="3990950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1103-302D-CC3C-36E5-AA04F4A65CCB}"/>
              </a:ext>
            </a:extLst>
          </p:cNvPr>
          <p:cNvSpPr>
            <a:spLocks noGrp="1"/>
          </p:cNvSpPr>
          <p:nvPr>
            <p:ph type="title"/>
          </p:nvPr>
        </p:nvSpPr>
        <p:spPr>
          <a:xfrm>
            <a:off x="3879890" y="-277431"/>
            <a:ext cx="10095600" cy="936800"/>
          </a:xfrm>
        </p:spPr>
        <p:txBody>
          <a:bodyPr/>
          <a:lstStyle/>
          <a:p>
            <a:r>
              <a:rPr lang="en-IN" sz="2400" b="1" dirty="0"/>
              <a:t>Project Description</a:t>
            </a:r>
          </a:p>
        </p:txBody>
      </p:sp>
      <p:sp>
        <p:nvSpPr>
          <p:cNvPr id="3" name="Content Placeholder 2">
            <a:extLst>
              <a:ext uri="{FF2B5EF4-FFF2-40B4-BE49-F238E27FC236}">
                <a16:creationId xmlns:a16="http://schemas.microsoft.com/office/drawing/2014/main" id="{6B5145E7-BD46-B9FF-29C7-F0D7D4AE961E}"/>
              </a:ext>
            </a:extLst>
          </p:cNvPr>
          <p:cNvSpPr>
            <a:spLocks noGrp="1"/>
          </p:cNvSpPr>
          <p:nvPr>
            <p:ph idx="1"/>
          </p:nvPr>
        </p:nvSpPr>
        <p:spPr>
          <a:xfrm>
            <a:off x="0" y="423395"/>
            <a:ext cx="11897032" cy="4764800"/>
          </a:xfrm>
        </p:spPr>
        <p:txBody>
          <a:bodyPr/>
          <a:lstStyle/>
          <a:p>
            <a:pPr marL="38100" indent="0" algn="ctr">
              <a:buNone/>
            </a:pPr>
            <a:endParaRPr lang="en-US" sz="1800" b="0" i="0" dirty="0">
              <a:solidFill>
                <a:srgbClr val="3D4251"/>
              </a:solidFill>
              <a:effectLst/>
              <a:latin typeface="Times New Roman" panose="02020603050405020304" pitchFamily="18" charset="0"/>
              <a:cs typeface="Times New Roman" panose="02020603050405020304" pitchFamily="18" charset="0"/>
            </a:endParaRPr>
          </a:p>
          <a:p>
            <a:pPr marL="38100" indent="0" algn="just">
              <a:buNone/>
            </a:pPr>
            <a:r>
              <a:rPr lang="en-US" sz="1600" b="1" i="0" dirty="0">
                <a:solidFill>
                  <a:srgbClr val="212529"/>
                </a:solidFill>
                <a:effectLst/>
                <a:latin typeface="Times New Roman" panose="02020603050405020304" pitchFamily="18" charset="0"/>
                <a:cs typeface="Times New Roman" panose="02020603050405020304" pitchFamily="18" charset="0"/>
              </a:rPr>
              <a:t>Business Overview</a:t>
            </a:r>
            <a:endParaRPr lang="en-US" sz="1600" b="0" i="0" dirty="0">
              <a:solidFill>
                <a:srgbClr val="212529"/>
              </a:solidFill>
              <a:effectLst/>
              <a:latin typeface="Times New Roman" panose="02020603050405020304" pitchFamily="18" charset="0"/>
              <a:cs typeface="Times New Roman" panose="02020603050405020304" pitchFamily="18" charset="0"/>
            </a:endParaRP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Ecommerce analytics is the process of collecting data from all of the sources that affect a certain shop. Analysts can then utilize this information to deduce changes in customer behavior and online shopping patterns. Ecommerce analytics spans the whole customer journey, from discovery through acquisition, conversion, and eventually retention and support.</a:t>
            </a: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In this project, we will use an eCommerce dataset to simulate the logs of user purchases, product views, cart history, and the user’s journey on the online platform to create two analytical pipelines, Batch and Real-time. The Batch processing will involve data ingestion, Lake House architecture, processing, visualization using Amazon Kinesis, Glue, S3, and </a:t>
            </a:r>
            <a:r>
              <a:rPr lang="en-US" sz="1500" b="0" i="0" dirty="0" err="1">
                <a:solidFill>
                  <a:srgbClr val="212529"/>
                </a:solidFill>
                <a:effectLst/>
                <a:latin typeface="Times New Roman" panose="02020603050405020304" pitchFamily="18" charset="0"/>
                <a:cs typeface="Times New Roman" panose="02020603050405020304" pitchFamily="18" charset="0"/>
              </a:rPr>
              <a:t>QuickSight</a:t>
            </a:r>
            <a:r>
              <a:rPr lang="en-US" sz="1500" b="0" i="0" dirty="0">
                <a:solidFill>
                  <a:srgbClr val="212529"/>
                </a:solidFill>
                <a:effectLst/>
                <a:latin typeface="Times New Roman" panose="02020603050405020304" pitchFamily="18" charset="0"/>
                <a:cs typeface="Times New Roman" panose="02020603050405020304" pitchFamily="18" charset="0"/>
              </a:rPr>
              <a:t> to draw insights regarding the following:</a:t>
            </a: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Unique visitors per day</a:t>
            </a: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During a certain time, the users add products to their carts but don’t buy them</a:t>
            </a: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Top categories per hour or weekday (i.e. to promote discounts based on trends)</a:t>
            </a: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To know which brands need more marketing</a:t>
            </a: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The Real-time channel involves detecting Distributed denial of service (DDoS) and Bot attacks using AWS Lambda, DynamoDB, CloudWatch, and AWS SNS.</a:t>
            </a:r>
          </a:p>
          <a:p>
            <a:pPr marL="38100" indent="0" algn="just">
              <a:buNone/>
            </a:pPr>
            <a:r>
              <a:rPr lang="en-US" sz="1500" b="1" i="0" dirty="0">
                <a:solidFill>
                  <a:srgbClr val="212529"/>
                </a:solidFill>
                <a:effectLst/>
                <a:latin typeface="Times New Roman" panose="02020603050405020304" pitchFamily="18" charset="0"/>
                <a:cs typeface="Times New Roman" panose="02020603050405020304" pitchFamily="18" charset="0"/>
              </a:rPr>
              <a:t>Data Pipeline</a:t>
            </a:r>
            <a:endParaRPr lang="en-US" sz="1500" b="0" i="0" dirty="0">
              <a:solidFill>
                <a:srgbClr val="212529"/>
              </a:solidFill>
              <a:effectLst/>
              <a:latin typeface="Times New Roman" panose="02020603050405020304" pitchFamily="18" charset="0"/>
              <a:cs typeface="Times New Roman" panose="02020603050405020304" pitchFamily="18" charset="0"/>
            </a:endParaRP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A data pipeline is a technique for transferring data from one system to another. The data may or may not be updated, and it may be handled in real-time (or streaming) rather than in batches. The data pipeline encompasses everything from harvesting or acquiring data using various methods to storing raw data, cleaning, validating, and transforming data into a query-worthy format, displaying KPIs, and managing the above process. </a:t>
            </a:r>
          </a:p>
          <a:p>
            <a:pPr marL="38100" indent="0" algn="just">
              <a:buNone/>
            </a:pPr>
            <a:r>
              <a:rPr lang="en-US" sz="1500" b="1" i="0" dirty="0">
                <a:solidFill>
                  <a:srgbClr val="212529"/>
                </a:solidFill>
                <a:effectLst/>
                <a:latin typeface="Times New Roman" panose="02020603050405020304" pitchFamily="18" charset="0"/>
                <a:cs typeface="Times New Roman" panose="02020603050405020304" pitchFamily="18" charset="0"/>
              </a:rPr>
              <a:t>Tech Stack:</a:t>
            </a:r>
            <a:endParaRPr lang="en-US" sz="1500" b="0" i="0" dirty="0">
              <a:solidFill>
                <a:srgbClr val="212529"/>
              </a:solidFill>
              <a:effectLst/>
              <a:latin typeface="Times New Roman" panose="02020603050405020304" pitchFamily="18" charset="0"/>
              <a:cs typeface="Times New Roman" panose="02020603050405020304" pitchFamily="18" charset="0"/>
            </a:endParaRP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 Languages- SQL, Python3</a:t>
            </a: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 File Formats-</a:t>
            </a:r>
            <a:r>
              <a:rPr lang="en-US" sz="1500" dirty="0">
                <a:solidFill>
                  <a:srgbClr val="212529"/>
                </a:solidFill>
                <a:latin typeface="Times New Roman" panose="02020603050405020304" pitchFamily="18" charset="0"/>
                <a:cs typeface="Times New Roman" panose="02020603050405020304" pitchFamily="18" charset="0"/>
              </a:rPr>
              <a:t>Json, Parquet, Csv</a:t>
            </a:r>
            <a:endParaRPr lang="en-US" sz="1500" b="0" i="0" dirty="0">
              <a:solidFill>
                <a:srgbClr val="212529"/>
              </a:solidFill>
              <a:effectLst/>
              <a:latin typeface="Times New Roman" panose="02020603050405020304" pitchFamily="18" charset="0"/>
              <a:cs typeface="Times New Roman" panose="02020603050405020304" pitchFamily="18" charset="0"/>
            </a:endParaRPr>
          </a:p>
          <a:p>
            <a:pPr marL="38100" indent="0" algn="just">
              <a:buNone/>
            </a:pPr>
            <a:endParaRPr lang="en-US" sz="1500" b="0" i="0" dirty="0">
              <a:solidFill>
                <a:srgbClr val="212529"/>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02019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132EFE-A556-64AB-F0D9-8E769E5F5205}"/>
              </a:ext>
            </a:extLst>
          </p:cNvPr>
          <p:cNvSpPr>
            <a:spLocks noGrp="1"/>
          </p:cNvSpPr>
          <p:nvPr>
            <p:ph idx="1"/>
          </p:nvPr>
        </p:nvSpPr>
        <p:spPr>
          <a:xfrm>
            <a:off x="133799" y="177932"/>
            <a:ext cx="10504703" cy="5603436"/>
          </a:xfrm>
        </p:spPr>
        <p:txBody>
          <a:bodyPr/>
          <a:lstStyle/>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a:t>
            </a:r>
            <a:r>
              <a:rPr lang="en-US" sz="1500" b="1" i="0" dirty="0">
                <a:solidFill>
                  <a:srgbClr val="212529"/>
                </a:solidFill>
                <a:effectLst/>
                <a:latin typeface="Times New Roman" panose="02020603050405020304" pitchFamily="18" charset="0"/>
                <a:cs typeface="Times New Roman" panose="02020603050405020304" pitchFamily="18" charset="0"/>
              </a:rPr>
              <a:t> </a:t>
            </a:r>
            <a:r>
              <a:rPr lang="en-US" sz="1600" b="1" i="0" dirty="0">
                <a:solidFill>
                  <a:srgbClr val="212529"/>
                </a:solidFill>
                <a:effectLst/>
                <a:latin typeface="Times New Roman" panose="02020603050405020304" pitchFamily="18" charset="0"/>
                <a:cs typeface="Times New Roman" panose="02020603050405020304" pitchFamily="18" charset="0"/>
              </a:rPr>
              <a:t>Services</a:t>
            </a:r>
            <a:r>
              <a:rPr lang="en-US" sz="1500" b="1" i="0" dirty="0">
                <a:solidFill>
                  <a:srgbClr val="212529"/>
                </a:solidFill>
                <a:effectLst/>
                <a:latin typeface="Times New Roman" panose="02020603050405020304" pitchFamily="18" charset="0"/>
                <a:cs typeface="Times New Roman" panose="02020603050405020304" pitchFamily="18" charset="0"/>
              </a:rPr>
              <a:t> </a:t>
            </a:r>
            <a:r>
              <a:rPr lang="en-US" sz="1500" b="0" i="0" dirty="0">
                <a:solidFill>
                  <a:srgbClr val="212529"/>
                </a:solidFill>
                <a:effectLst/>
                <a:latin typeface="Times New Roman" panose="02020603050405020304" pitchFamily="18" charset="0"/>
                <a:cs typeface="Times New Roman" panose="02020603050405020304" pitchFamily="18" charset="0"/>
              </a:rPr>
              <a:t>- AWS S3, AWS Glue, AWS Athena, Amazon Kinesis, Amazon SNS/SQS , AWS Lambda, Amazon CloudWatch, </a:t>
            </a:r>
            <a:r>
              <a:rPr lang="en-US" sz="1500" b="0" i="0" dirty="0" err="1">
                <a:solidFill>
                  <a:srgbClr val="212529"/>
                </a:solidFill>
                <a:effectLst/>
                <a:latin typeface="Times New Roman" panose="02020603050405020304" pitchFamily="18" charset="0"/>
                <a:cs typeface="Times New Roman" panose="02020603050405020304" pitchFamily="18" charset="0"/>
              </a:rPr>
              <a:t>QuickSight</a:t>
            </a:r>
            <a:r>
              <a:rPr lang="en-US" sz="1500" b="0" i="0" dirty="0">
                <a:solidFill>
                  <a:srgbClr val="212529"/>
                </a:solidFill>
                <a:effectLst/>
                <a:latin typeface="Times New Roman" panose="02020603050405020304" pitchFamily="18" charset="0"/>
                <a:cs typeface="Times New Roman" panose="02020603050405020304" pitchFamily="18" charset="0"/>
              </a:rPr>
              <a:t>, Apache </a:t>
            </a:r>
            <a:r>
              <a:rPr lang="en-US" sz="1500" b="0" i="0" dirty="0" err="1">
                <a:solidFill>
                  <a:srgbClr val="212529"/>
                </a:solidFill>
                <a:effectLst/>
                <a:latin typeface="Times New Roman" panose="02020603050405020304" pitchFamily="18" charset="0"/>
                <a:cs typeface="Times New Roman" panose="02020603050405020304" pitchFamily="18" charset="0"/>
              </a:rPr>
              <a:t>Zepplin</a:t>
            </a:r>
            <a:r>
              <a:rPr lang="en-US" sz="1500" b="0" i="0" dirty="0">
                <a:solidFill>
                  <a:srgbClr val="212529"/>
                </a:solidFill>
                <a:effectLst/>
                <a:latin typeface="Times New Roman" panose="02020603050405020304" pitchFamily="18" charset="0"/>
                <a:cs typeface="Times New Roman" panose="02020603050405020304" pitchFamily="18" charset="0"/>
              </a:rPr>
              <a:t>, Amazon DynamoDB, AWS Glue &amp; Glue Studio &amp; Glue Data Catalog, Aws CLI, SDK &amp; Management Studio. </a:t>
            </a:r>
          </a:p>
          <a:p>
            <a:pPr marL="38100" indent="0" algn="just">
              <a:buNone/>
            </a:pPr>
            <a:r>
              <a:rPr lang="en-US" sz="1500" b="1" i="0" dirty="0">
                <a:solidFill>
                  <a:srgbClr val="212529"/>
                </a:solidFill>
                <a:effectLst/>
                <a:latin typeface="Times New Roman" panose="02020603050405020304" pitchFamily="18" charset="0"/>
                <a:cs typeface="Times New Roman" panose="02020603050405020304" pitchFamily="18" charset="0"/>
              </a:rPr>
              <a:t>1. Amazon S3: </a:t>
            </a:r>
            <a:r>
              <a:rPr lang="en-US" sz="1500" b="0" i="0" dirty="0">
                <a:solidFill>
                  <a:srgbClr val="212529"/>
                </a:solidFill>
                <a:effectLst/>
                <a:latin typeface="Times New Roman" panose="02020603050405020304" pitchFamily="18" charset="0"/>
                <a:cs typeface="Times New Roman" panose="02020603050405020304" pitchFamily="18" charset="0"/>
              </a:rPr>
              <a:t>Amazon S3 is an object storage service that provides manufacturing scalability, data availability, security, and performance. Users may save and retrieve any quantity of data using Amazon S3 at any time and from any location.</a:t>
            </a:r>
          </a:p>
          <a:p>
            <a:pPr marL="38100" indent="0" algn="just">
              <a:buNone/>
            </a:pPr>
            <a:r>
              <a:rPr lang="en-US" sz="1500" b="1" i="0" dirty="0">
                <a:solidFill>
                  <a:srgbClr val="212529"/>
                </a:solidFill>
                <a:effectLst/>
                <a:latin typeface="Times New Roman" panose="02020603050405020304" pitchFamily="18" charset="0"/>
                <a:cs typeface="Times New Roman" panose="02020603050405020304" pitchFamily="18" charset="0"/>
              </a:rPr>
              <a:t>2. AWS Glue :</a:t>
            </a:r>
            <a:r>
              <a:rPr lang="en-US" sz="1500" dirty="0">
                <a:solidFill>
                  <a:srgbClr val="212529"/>
                </a:solidFill>
                <a:latin typeface="Times New Roman" panose="02020603050405020304" pitchFamily="18" charset="0"/>
                <a:cs typeface="Times New Roman" panose="02020603050405020304" pitchFamily="18" charset="0"/>
              </a:rPr>
              <a:t> </a:t>
            </a:r>
            <a:r>
              <a:rPr lang="en-US" sz="1500" b="0" i="0" dirty="0">
                <a:solidFill>
                  <a:srgbClr val="212529"/>
                </a:solidFill>
                <a:effectLst/>
                <a:latin typeface="Times New Roman" panose="02020603050405020304" pitchFamily="18" charset="0"/>
                <a:cs typeface="Times New Roman" panose="02020603050405020304" pitchFamily="18" charset="0"/>
              </a:rPr>
              <a:t>A serverless data integration service makes it easy to discover, prepare, and combine data for analytics, machine learning, and application development. It runs Spark/Python code without managing Infrastructure at a nominal cost. You pay only during the run time of the job. Also, you pay storage costs for Data Catalog objects. Tables may be added to the AWS Glue Data Catalog using a crawler. The majority of AWS Glue users employ this strategy. In a single run, a crawler can crawl numerous data repositories. The crawler adds or modifies one or more tables in your Data Catalog after it's finished.</a:t>
            </a:r>
          </a:p>
          <a:p>
            <a:pPr marL="38100" indent="0" algn="just">
              <a:buNone/>
            </a:pPr>
            <a:r>
              <a:rPr lang="en-US" sz="1500" b="1" i="0" dirty="0">
                <a:solidFill>
                  <a:srgbClr val="212529"/>
                </a:solidFill>
                <a:effectLst/>
                <a:latin typeface="Times New Roman" panose="02020603050405020304" pitchFamily="18" charset="0"/>
                <a:cs typeface="Times New Roman" panose="02020603050405020304" pitchFamily="18" charset="0"/>
              </a:rPr>
              <a:t>3. AWS Athena</a:t>
            </a:r>
            <a:r>
              <a:rPr lang="en-US" sz="1500" dirty="0">
                <a:solidFill>
                  <a:srgbClr val="212529"/>
                </a:solidFill>
                <a:latin typeface="Times New Roman" panose="02020603050405020304" pitchFamily="18" charset="0"/>
                <a:cs typeface="Times New Roman" panose="02020603050405020304" pitchFamily="18" charset="0"/>
              </a:rPr>
              <a:t>: </a:t>
            </a:r>
            <a:r>
              <a:rPr lang="en-US" sz="1500" b="0" i="0" dirty="0">
                <a:solidFill>
                  <a:srgbClr val="212529"/>
                </a:solidFill>
                <a:effectLst/>
                <a:latin typeface="Times New Roman" panose="02020603050405020304" pitchFamily="18" charset="0"/>
                <a:cs typeface="Times New Roman" panose="02020603050405020304" pitchFamily="18" charset="0"/>
              </a:rPr>
              <a:t>Athena is an interactive query service for S3 in which there is no need to load data, and it stays in S3. It is serverless and supports many data formats, e.g., CSV, JSON, ORC, Parquet, AVRO.  </a:t>
            </a:r>
          </a:p>
          <a:p>
            <a:pPr marL="38100" indent="0" algn="just">
              <a:buNone/>
            </a:pPr>
            <a:r>
              <a:rPr lang="en-US" sz="1500" b="1" i="0" dirty="0">
                <a:solidFill>
                  <a:srgbClr val="212529"/>
                </a:solidFill>
                <a:effectLst/>
                <a:latin typeface="Times New Roman" panose="02020603050405020304" pitchFamily="18" charset="0"/>
                <a:cs typeface="Times New Roman" panose="02020603050405020304" pitchFamily="18" charset="0"/>
              </a:rPr>
              <a:t>4. Amazon Kinesis</a:t>
            </a:r>
            <a:r>
              <a:rPr lang="en-US" sz="1500" dirty="0">
                <a:solidFill>
                  <a:srgbClr val="212529"/>
                </a:solidFill>
                <a:latin typeface="Times New Roman" panose="02020603050405020304" pitchFamily="18" charset="0"/>
                <a:cs typeface="Times New Roman" panose="02020603050405020304" pitchFamily="18" charset="0"/>
              </a:rPr>
              <a:t>: </a:t>
            </a:r>
            <a:r>
              <a:rPr lang="en-US" sz="1500" b="0" i="0" dirty="0">
                <a:solidFill>
                  <a:srgbClr val="212529"/>
                </a:solidFill>
                <a:effectLst/>
                <a:latin typeface="Times New Roman" panose="02020603050405020304" pitchFamily="18" charset="0"/>
                <a:cs typeface="Times New Roman" panose="02020603050405020304" pitchFamily="18" charset="0"/>
              </a:rPr>
              <a:t>Amazon Kinesis Data Streams is a real-time data collection and processing service from Amazon. Kinesis Data Streams apps are data-processing applications that may be created. Kinesis Data Firehose is part of the Kinesis streaming data platform, which also includes Kinesis Data Streams, Kinesis Video Streams, and Amazon Kinesis Data Analytics. When using Kinesis Data Firehose, the user does not need to develop apps or manage resources. Configure the data producers to send data to Kinesis Data Firehose, and the data will be automatically transferred to the specified destination. Kinesis Data Firehose may also be used to transform data before delivering it. </a:t>
            </a:r>
          </a:p>
          <a:p>
            <a:pPr marL="38100" indent="0" algn="just">
              <a:buNone/>
            </a:pPr>
            <a:r>
              <a:rPr lang="en-US" sz="1500" b="1" i="0" dirty="0">
                <a:solidFill>
                  <a:srgbClr val="212529"/>
                </a:solidFill>
                <a:effectLst/>
                <a:latin typeface="Times New Roman" panose="02020603050405020304" pitchFamily="18" charset="0"/>
                <a:cs typeface="Times New Roman" panose="02020603050405020304" pitchFamily="18" charset="0"/>
              </a:rPr>
              <a:t>5. AWS </a:t>
            </a:r>
            <a:r>
              <a:rPr lang="en-US" sz="1500" b="1" i="0" dirty="0" err="1">
                <a:solidFill>
                  <a:srgbClr val="212529"/>
                </a:solidFill>
                <a:effectLst/>
                <a:latin typeface="Times New Roman" panose="02020603050405020304" pitchFamily="18" charset="0"/>
                <a:cs typeface="Times New Roman" panose="02020603050405020304" pitchFamily="18" charset="0"/>
              </a:rPr>
              <a:t>QuickSight</a:t>
            </a:r>
            <a:r>
              <a:rPr lang="en-US" sz="1500" b="1" dirty="0">
                <a:solidFill>
                  <a:srgbClr val="212529"/>
                </a:solidFill>
                <a:latin typeface="Times New Roman" panose="02020603050405020304" pitchFamily="18" charset="0"/>
                <a:cs typeface="Times New Roman" panose="02020603050405020304" pitchFamily="18" charset="0"/>
              </a:rPr>
              <a:t>: </a:t>
            </a:r>
            <a:r>
              <a:rPr lang="en-US" sz="1500" b="0" i="0" dirty="0">
                <a:solidFill>
                  <a:srgbClr val="212529"/>
                </a:solidFill>
                <a:effectLst/>
                <a:latin typeface="Times New Roman" panose="02020603050405020304" pitchFamily="18" charset="0"/>
                <a:cs typeface="Times New Roman" panose="02020603050405020304" pitchFamily="18" charset="0"/>
              </a:rPr>
              <a:t>Amazon </a:t>
            </a:r>
            <a:r>
              <a:rPr lang="en-US" sz="1500" b="0" i="0" dirty="0" err="1">
                <a:solidFill>
                  <a:srgbClr val="212529"/>
                </a:solidFill>
                <a:effectLst/>
                <a:latin typeface="Times New Roman" panose="02020603050405020304" pitchFamily="18" charset="0"/>
                <a:cs typeface="Times New Roman" panose="02020603050405020304" pitchFamily="18" charset="0"/>
              </a:rPr>
              <a:t>QuickSight</a:t>
            </a:r>
            <a:r>
              <a:rPr lang="en-US" sz="1500" b="0" i="0" dirty="0">
                <a:solidFill>
                  <a:srgbClr val="212529"/>
                </a:solidFill>
                <a:effectLst/>
                <a:latin typeface="Times New Roman" panose="02020603050405020304" pitchFamily="18" charset="0"/>
                <a:cs typeface="Times New Roman" panose="02020603050405020304" pitchFamily="18" charset="0"/>
              </a:rPr>
              <a:t> is a scalable, serverless, embeddable, machine learning-powered business intelligence (BI) service built for the cloud. It is the first BI service to offer pay-per-session pricing, where you only pay when your users access their dashboards or reports, making it cost-effective for large-scale deployments. It can connect to various sources like Redshift, S3, Dynamo, RDS, files like JSON, text, CSV, TSV, Jira, Salesforce, and on-premises oracle SQL-server.</a:t>
            </a:r>
          </a:p>
          <a:p>
            <a:br>
              <a:rPr lang="en-US" sz="800" b="0" i="0" dirty="0">
                <a:solidFill>
                  <a:srgbClr val="161616"/>
                </a:solidFill>
                <a:effectLst/>
                <a:latin typeface="Museo Sans"/>
              </a:rPr>
            </a:br>
            <a:endParaRPr lang="en-US" sz="1050" b="0" i="0" dirty="0">
              <a:effectLst/>
              <a:latin typeface="NEXT Book"/>
            </a:endParaRPr>
          </a:p>
          <a:p>
            <a:pPr marL="38100" indent="0" algn="just">
              <a:buNone/>
            </a:pPr>
            <a:endParaRPr lang="en-US" sz="1500" b="0" i="0" dirty="0">
              <a:solidFill>
                <a:srgbClr val="212529"/>
              </a:solidFill>
              <a:effectLst/>
              <a:latin typeface="Times New Roman" panose="02020603050405020304" pitchFamily="18" charset="0"/>
              <a:cs typeface="Times New Roman" panose="02020603050405020304" pitchFamily="18" charset="0"/>
            </a:endParaRPr>
          </a:p>
          <a:p>
            <a:pPr marL="38100" indent="0" algn="just">
              <a:buNone/>
            </a:pPr>
            <a:r>
              <a:rPr lang="en-US" sz="3200" b="0" i="0" dirty="0">
                <a:solidFill>
                  <a:srgbClr val="212529"/>
                </a:solidFill>
                <a:effectLst/>
                <a:latin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3295671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07FC27-FB43-3910-35C9-4C59D290F6FC}"/>
              </a:ext>
            </a:extLst>
          </p:cNvPr>
          <p:cNvSpPr>
            <a:spLocks noGrp="1"/>
          </p:cNvSpPr>
          <p:nvPr>
            <p:ph idx="1"/>
          </p:nvPr>
        </p:nvSpPr>
        <p:spPr>
          <a:xfrm>
            <a:off x="717755" y="639097"/>
            <a:ext cx="10091748" cy="5463841"/>
          </a:xfrm>
        </p:spPr>
        <p:txBody>
          <a:bodyPr/>
          <a:lstStyle/>
          <a:p>
            <a:pPr marL="38100" indent="0" algn="l">
              <a:buNone/>
            </a:pPr>
            <a:r>
              <a:rPr lang="en-US" sz="1500" b="1" dirty="0">
                <a:solidFill>
                  <a:srgbClr val="212529"/>
                </a:solidFill>
                <a:latin typeface="Times New Roman" panose="02020603050405020304" pitchFamily="18" charset="0"/>
                <a:cs typeface="Times New Roman" panose="02020603050405020304" pitchFamily="18" charset="0"/>
              </a:rPr>
              <a:t>6. Amazon SNS &amp; SQS: </a:t>
            </a:r>
          </a:p>
          <a:p>
            <a:pPr marL="38100" indent="0" algn="l">
              <a:buNone/>
            </a:pPr>
            <a:r>
              <a:rPr lang="en-US" sz="1500" b="1" dirty="0">
                <a:latin typeface="Times New Roman" panose="02020603050405020304" pitchFamily="18" charset="0"/>
                <a:cs typeface="Times New Roman" panose="02020603050405020304" pitchFamily="18" charset="0"/>
              </a:rPr>
              <a:t>6.1 </a:t>
            </a:r>
            <a:r>
              <a:rPr lang="en-US" sz="1500" b="1" i="0" dirty="0">
                <a:effectLst/>
                <a:latin typeface="Times New Roman" panose="02020603050405020304" pitchFamily="18" charset="0"/>
                <a:cs typeface="Times New Roman" panose="02020603050405020304" pitchFamily="18" charset="0"/>
              </a:rPr>
              <a:t>SNS</a:t>
            </a:r>
            <a:r>
              <a:rPr lang="en-US" sz="1500" b="0" i="0" dirty="0">
                <a:effectLst/>
                <a:latin typeface="Times New Roman" panose="02020603050405020304" pitchFamily="18" charset="0"/>
                <a:cs typeface="Times New Roman" panose="02020603050405020304" pitchFamily="18" charset="0"/>
              </a:rPr>
              <a:t> is a distributed </a:t>
            </a:r>
            <a:r>
              <a:rPr lang="en-US" sz="1500" b="0" i="0" u="none" strike="noStrike" dirty="0">
                <a:effectLst/>
                <a:latin typeface="Times New Roman" panose="02020603050405020304" pitchFamily="18" charset="0"/>
                <a:cs typeface="Times New Roman" panose="02020603050405020304" pitchFamily="18" charset="0"/>
                <a:hlinkClick r:id="rId2"/>
              </a:rPr>
              <a:t>publish/subscribe</a:t>
            </a:r>
            <a:r>
              <a:rPr lang="en-US" sz="1500" b="0" i="0" dirty="0">
                <a:effectLst/>
                <a:latin typeface="Times New Roman" panose="02020603050405020304" pitchFamily="18" charset="0"/>
                <a:cs typeface="Times New Roman" panose="02020603050405020304" pitchFamily="18" charset="0"/>
              </a:rPr>
              <a:t> solution used for application-to-application (A2A) and application-to-person (A2P) communication. SNS topics are used to enable communication: producers publish messages to topics, and consumers subscribe to these topics to receive messages. You can deliver messages to various types of subscribers, such as AWS SQS queues, AWS Lambda functions, and HTTP endpoints. You can also use SNS to send SMS messages, email, and push notifications to end-user devices.</a:t>
            </a:r>
          </a:p>
          <a:p>
            <a:pPr marL="38100" indent="0" algn="l">
              <a:buNone/>
            </a:pPr>
            <a:r>
              <a:rPr lang="en-US" sz="1500" b="1" i="0" dirty="0">
                <a:effectLst/>
                <a:latin typeface="Times New Roman" panose="02020603050405020304" pitchFamily="18" charset="0"/>
                <a:cs typeface="Times New Roman" panose="02020603050405020304" pitchFamily="18" charset="0"/>
              </a:rPr>
              <a:t>6.2 SQS</a:t>
            </a:r>
            <a:r>
              <a:rPr lang="en-US" sz="1500" b="0" i="0" dirty="0">
                <a:effectLst/>
                <a:latin typeface="Times New Roman" panose="02020603050405020304" pitchFamily="18" charset="0"/>
                <a:cs typeface="Times New Roman" panose="02020603050405020304" pitchFamily="18" charset="0"/>
              </a:rPr>
              <a:t> is a distributed, managed queueing service used for communication between applications, microservices, and distributed systems.</a:t>
            </a:r>
          </a:p>
          <a:p>
            <a:pPr marL="38100" indent="0" algn="l">
              <a:buNone/>
            </a:pPr>
            <a:r>
              <a:rPr lang="en-US" sz="1500" b="0" i="0" dirty="0">
                <a:effectLst/>
                <a:latin typeface="Times New Roman" panose="02020603050405020304" pitchFamily="18" charset="0"/>
                <a:cs typeface="Times New Roman" panose="02020603050405020304" pitchFamily="18" charset="0"/>
              </a:rPr>
              <a:t>As with most messaging middleware, SQS consists of three major components: </a:t>
            </a:r>
          </a:p>
          <a:p>
            <a:pPr marL="38100" indent="0" algn="l">
              <a:buNone/>
            </a:pPr>
            <a:r>
              <a:rPr lang="en-US" sz="1500" b="0" i="0" dirty="0">
                <a:effectLst/>
                <a:latin typeface="Times New Roman" panose="02020603050405020304" pitchFamily="18" charset="0"/>
                <a:cs typeface="Times New Roman" panose="02020603050405020304" pitchFamily="18" charset="0"/>
              </a:rPr>
              <a:t>Producers (components that send messages to the queue).</a:t>
            </a:r>
          </a:p>
          <a:p>
            <a:pPr marL="38100" indent="0" algn="l">
              <a:buNone/>
            </a:pPr>
            <a:r>
              <a:rPr lang="en-US" sz="1500" b="0" i="0" dirty="0">
                <a:effectLst/>
                <a:latin typeface="Times New Roman" panose="02020603050405020304" pitchFamily="18" charset="0"/>
                <a:cs typeface="Times New Roman" panose="02020603050405020304" pitchFamily="18" charset="0"/>
              </a:rPr>
              <a:t>Queue (which stores messages).</a:t>
            </a:r>
          </a:p>
          <a:p>
            <a:pPr marL="38100" indent="0" algn="l">
              <a:buNone/>
            </a:pPr>
            <a:r>
              <a:rPr lang="en-US" sz="1500" b="0" i="0" dirty="0">
                <a:effectLst/>
                <a:latin typeface="Times New Roman" panose="02020603050405020304" pitchFamily="18" charset="0"/>
                <a:cs typeface="Times New Roman" panose="02020603050405020304" pitchFamily="18" charset="0"/>
              </a:rPr>
              <a:t>Consumers (other components that receive messages from the queue).</a:t>
            </a:r>
          </a:p>
          <a:p>
            <a:pPr marL="38100" indent="0">
              <a:buNone/>
            </a:pPr>
            <a:endParaRPr lang="en-IN" dirty="0"/>
          </a:p>
        </p:txBody>
      </p:sp>
    </p:spTree>
    <p:extLst>
      <p:ext uri="{BB962C8B-B14F-4D97-AF65-F5344CB8AC3E}">
        <p14:creationId xmlns:p14="http://schemas.microsoft.com/office/powerpoint/2010/main" val="3097825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668E-7F74-332D-1F68-2B5C96E4CE4B}"/>
              </a:ext>
            </a:extLst>
          </p:cNvPr>
          <p:cNvSpPr>
            <a:spLocks noGrp="1"/>
          </p:cNvSpPr>
          <p:nvPr>
            <p:ph type="title"/>
          </p:nvPr>
        </p:nvSpPr>
        <p:spPr>
          <a:xfrm>
            <a:off x="2703870" y="-365921"/>
            <a:ext cx="10013091" cy="1014850"/>
          </a:xfrm>
        </p:spPr>
        <p:txBody>
          <a:bodyPr/>
          <a:lstStyle/>
          <a:p>
            <a:r>
              <a:rPr lang="en-IN" sz="2400" b="1" dirty="0"/>
              <a:t>Architecture Flow Diagram</a:t>
            </a:r>
          </a:p>
        </p:txBody>
      </p:sp>
      <p:pic>
        <p:nvPicPr>
          <p:cNvPr id="5" name="Picture 4">
            <a:extLst>
              <a:ext uri="{FF2B5EF4-FFF2-40B4-BE49-F238E27FC236}">
                <a16:creationId xmlns:a16="http://schemas.microsoft.com/office/drawing/2014/main" id="{AEE21D37-20B1-C6F4-03C7-822C9B473301}"/>
              </a:ext>
            </a:extLst>
          </p:cNvPr>
          <p:cNvPicPr>
            <a:picLocks noChangeAspect="1"/>
          </p:cNvPicPr>
          <p:nvPr/>
        </p:nvPicPr>
        <p:blipFill>
          <a:blip r:embed="rId2"/>
          <a:stretch>
            <a:fillRect/>
          </a:stretch>
        </p:blipFill>
        <p:spPr>
          <a:xfrm>
            <a:off x="0" y="570879"/>
            <a:ext cx="12192000" cy="6287121"/>
          </a:xfrm>
          <a:prstGeom prst="rect">
            <a:avLst/>
          </a:prstGeom>
        </p:spPr>
      </p:pic>
      <p:cxnSp>
        <p:nvCxnSpPr>
          <p:cNvPr id="7" name="Straight Arrow Connector 6">
            <a:extLst>
              <a:ext uri="{FF2B5EF4-FFF2-40B4-BE49-F238E27FC236}">
                <a16:creationId xmlns:a16="http://schemas.microsoft.com/office/drawing/2014/main" id="{62001C83-4320-7017-A082-04780CE1D574}"/>
              </a:ext>
            </a:extLst>
          </p:cNvPr>
          <p:cNvCxnSpPr>
            <a:cxnSpLocks/>
          </p:cNvCxnSpPr>
          <p:nvPr/>
        </p:nvCxnSpPr>
        <p:spPr>
          <a:xfrm flipH="1" flipV="1">
            <a:off x="6607277" y="3972233"/>
            <a:ext cx="943898" cy="599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066DA6F8-5C4D-8E8F-8289-F06A248B6DB6}"/>
              </a:ext>
            </a:extLst>
          </p:cNvPr>
          <p:cNvCxnSpPr/>
          <p:nvPr/>
        </p:nvCxnSpPr>
        <p:spPr>
          <a:xfrm>
            <a:off x="4375355" y="3995117"/>
            <a:ext cx="3175820" cy="845573"/>
          </a:xfrm>
          <a:prstGeom prst="bentConnector3">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69C0BD6-3F1E-3C1B-9613-6B99B13F3FA7}"/>
              </a:ext>
            </a:extLst>
          </p:cNvPr>
          <p:cNvSpPr txBox="1"/>
          <p:nvPr/>
        </p:nvSpPr>
        <p:spPr>
          <a:xfrm>
            <a:off x="3864077" y="3995117"/>
            <a:ext cx="2743200"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Event Notification on S3 Put</a:t>
            </a:r>
          </a:p>
        </p:txBody>
      </p:sp>
      <p:cxnSp>
        <p:nvCxnSpPr>
          <p:cNvPr id="22" name="Straight Arrow Connector 21">
            <a:extLst>
              <a:ext uri="{FF2B5EF4-FFF2-40B4-BE49-F238E27FC236}">
                <a16:creationId xmlns:a16="http://schemas.microsoft.com/office/drawing/2014/main" id="{5C4AE7C9-B9D7-395B-34C1-2C8D18198621}"/>
              </a:ext>
            </a:extLst>
          </p:cNvPr>
          <p:cNvCxnSpPr/>
          <p:nvPr/>
        </p:nvCxnSpPr>
        <p:spPr>
          <a:xfrm flipV="1">
            <a:off x="4296697" y="5043948"/>
            <a:ext cx="0" cy="216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4FE4125-C710-4EEA-191D-D4705194CF73}"/>
              </a:ext>
            </a:extLst>
          </p:cNvPr>
          <p:cNvSpPr txBox="1"/>
          <p:nvPr/>
        </p:nvSpPr>
        <p:spPr>
          <a:xfrm>
            <a:off x="6931740" y="3995117"/>
            <a:ext cx="1995949" cy="461665"/>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Converting Json – Parquet Format</a:t>
            </a:r>
          </a:p>
        </p:txBody>
      </p:sp>
      <p:cxnSp>
        <p:nvCxnSpPr>
          <p:cNvPr id="27" name="Connector: Elbow 26">
            <a:extLst>
              <a:ext uri="{FF2B5EF4-FFF2-40B4-BE49-F238E27FC236}">
                <a16:creationId xmlns:a16="http://schemas.microsoft.com/office/drawing/2014/main" id="{DBF6F902-C4E8-C5FD-1250-AA31DF5CB58F}"/>
              </a:ext>
            </a:extLst>
          </p:cNvPr>
          <p:cNvCxnSpPr/>
          <p:nvPr/>
        </p:nvCxnSpPr>
        <p:spPr>
          <a:xfrm rot="10800000">
            <a:off x="4591665" y="4572000"/>
            <a:ext cx="3118750" cy="3834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09DECA6-0611-B33D-4A70-5ECC73364C36}"/>
              </a:ext>
            </a:extLst>
          </p:cNvPr>
          <p:cNvSpPr txBox="1"/>
          <p:nvPr/>
        </p:nvSpPr>
        <p:spPr>
          <a:xfrm>
            <a:off x="4967214" y="4895165"/>
            <a:ext cx="2703871"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Triggering Etl Jobs Un Every Put In s3</a:t>
            </a:r>
          </a:p>
        </p:txBody>
      </p:sp>
    </p:spTree>
    <p:extLst>
      <p:ext uri="{BB962C8B-B14F-4D97-AF65-F5344CB8AC3E}">
        <p14:creationId xmlns:p14="http://schemas.microsoft.com/office/powerpoint/2010/main" val="842172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5" name="Google Shape;425;p39"/>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15</a:t>
            </a:fld>
            <a:endParaRPr/>
          </a:p>
        </p:txBody>
      </p:sp>
      <p:sp>
        <p:nvSpPr>
          <p:cNvPr id="431" name="Google Shape;431;p39"/>
          <p:cNvSpPr/>
          <p:nvPr/>
        </p:nvSpPr>
        <p:spPr>
          <a:xfrm>
            <a:off x="7662139" y="3781527"/>
            <a:ext cx="1304879" cy="534062"/>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r>
              <a:rPr lang="en" sz="1333" dirty="0">
                <a:solidFill>
                  <a:schemeClr val="lt1"/>
                </a:solidFill>
                <a:latin typeface="Source Sans Pro"/>
                <a:ea typeface="Source Sans Pro"/>
                <a:cs typeface="Source Sans Pro"/>
                <a:sym typeface="Source Sans Pro"/>
              </a:rPr>
              <a:t>7.</a:t>
            </a:r>
            <a:endParaRPr sz="1333" dirty="0">
              <a:solidFill>
                <a:schemeClr val="lt1"/>
              </a:solidFill>
              <a:latin typeface="Source Sans Pro"/>
              <a:ea typeface="Source Sans Pro"/>
              <a:cs typeface="Source Sans Pro"/>
              <a:sym typeface="Source Sans Pro"/>
            </a:endParaRPr>
          </a:p>
        </p:txBody>
      </p:sp>
      <p:sp>
        <p:nvSpPr>
          <p:cNvPr id="432" name="Google Shape;432;p39"/>
          <p:cNvSpPr/>
          <p:nvPr/>
        </p:nvSpPr>
        <p:spPr>
          <a:xfrm>
            <a:off x="6361475" y="3789503"/>
            <a:ext cx="1484667" cy="516826"/>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r>
              <a:rPr lang="en" sz="1333" dirty="0">
                <a:solidFill>
                  <a:schemeClr val="lt1"/>
                </a:solidFill>
                <a:latin typeface="Source Sans Pro"/>
                <a:ea typeface="Source Sans Pro"/>
                <a:cs typeface="Source Sans Pro"/>
                <a:sym typeface="Source Sans Pro"/>
              </a:rPr>
              <a:t>6.</a:t>
            </a:r>
            <a:endParaRPr sz="1333" dirty="0">
              <a:solidFill>
                <a:schemeClr val="lt1"/>
              </a:solidFill>
              <a:latin typeface="Source Sans Pro"/>
              <a:ea typeface="Source Sans Pro"/>
              <a:cs typeface="Source Sans Pro"/>
              <a:sym typeface="Source Sans Pro"/>
            </a:endParaRPr>
          </a:p>
        </p:txBody>
      </p:sp>
      <p:sp>
        <p:nvSpPr>
          <p:cNvPr id="433" name="Google Shape;433;p39"/>
          <p:cNvSpPr/>
          <p:nvPr/>
        </p:nvSpPr>
        <p:spPr>
          <a:xfrm>
            <a:off x="2269618" y="3770816"/>
            <a:ext cx="1226742" cy="544774"/>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r>
              <a:rPr lang="en" sz="1333" dirty="0">
                <a:solidFill>
                  <a:schemeClr val="lt1"/>
                </a:solidFill>
                <a:latin typeface="Source Sans Pro"/>
                <a:ea typeface="Source Sans Pro"/>
                <a:cs typeface="Source Sans Pro"/>
                <a:sym typeface="Source Sans Pro"/>
              </a:rPr>
              <a:t>2.</a:t>
            </a:r>
            <a:endParaRPr sz="1333" dirty="0">
              <a:solidFill>
                <a:schemeClr val="lt1"/>
              </a:solidFill>
              <a:latin typeface="Source Sans Pro"/>
              <a:ea typeface="Source Sans Pro"/>
              <a:cs typeface="Source Sans Pro"/>
              <a:sym typeface="Source Sans Pro"/>
            </a:endParaRPr>
          </a:p>
        </p:txBody>
      </p:sp>
      <p:sp>
        <p:nvSpPr>
          <p:cNvPr id="434" name="Google Shape;434;p39"/>
          <p:cNvSpPr/>
          <p:nvPr/>
        </p:nvSpPr>
        <p:spPr>
          <a:xfrm>
            <a:off x="4401355" y="3781529"/>
            <a:ext cx="1291153" cy="5248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r>
              <a:rPr lang="en" sz="1333" dirty="0">
                <a:solidFill>
                  <a:schemeClr val="lt1"/>
                </a:solidFill>
                <a:latin typeface="Source Sans Pro"/>
                <a:ea typeface="Source Sans Pro"/>
                <a:cs typeface="Source Sans Pro"/>
                <a:sym typeface="Source Sans Pro"/>
              </a:rPr>
              <a:t>4.</a:t>
            </a:r>
            <a:endParaRPr sz="1333" dirty="0">
              <a:solidFill>
                <a:schemeClr val="lt1"/>
              </a:solidFill>
              <a:latin typeface="Source Sans Pro"/>
              <a:ea typeface="Source Sans Pro"/>
              <a:cs typeface="Source Sans Pro"/>
              <a:sym typeface="Source Sans Pro"/>
            </a:endParaRPr>
          </a:p>
        </p:txBody>
      </p:sp>
      <p:sp>
        <p:nvSpPr>
          <p:cNvPr id="435" name="Google Shape;435;p39"/>
          <p:cNvSpPr/>
          <p:nvPr/>
        </p:nvSpPr>
        <p:spPr>
          <a:xfrm>
            <a:off x="3337980" y="3781528"/>
            <a:ext cx="1256446" cy="524801"/>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r>
              <a:rPr lang="en" sz="1333" dirty="0">
                <a:solidFill>
                  <a:schemeClr val="lt1"/>
                </a:solidFill>
                <a:latin typeface="Source Sans Pro"/>
                <a:ea typeface="Source Sans Pro"/>
                <a:cs typeface="Source Sans Pro"/>
                <a:sym typeface="Source Sans Pro"/>
              </a:rPr>
              <a:t>3.</a:t>
            </a:r>
            <a:endParaRPr sz="1333" dirty="0">
              <a:solidFill>
                <a:schemeClr val="lt1"/>
              </a:solidFill>
              <a:latin typeface="Source Sans Pro"/>
              <a:ea typeface="Source Sans Pro"/>
              <a:cs typeface="Source Sans Pro"/>
              <a:sym typeface="Source Sans Pro"/>
            </a:endParaRPr>
          </a:p>
        </p:txBody>
      </p:sp>
      <p:sp>
        <p:nvSpPr>
          <p:cNvPr id="436" name="Google Shape;436;p39"/>
          <p:cNvSpPr/>
          <p:nvPr/>
        </p:nvSpPr>
        <p:spPr>
          <a:xfrm>
            <a:off x="5442875" y="3781528"/>
            <a:ext cx="1203011" cy="5248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r>
              <a:rPr lang="en" sz="1333" dirty="0">
                <a:solidFill>
                  <a:schemeClr val="lt1"/>
                </a:solidFill>
                <a:latin typeface="Source Sans Pro"/>
                <a:ea typeface="Source Sans Pro"/>
                <a:cs typeface="Source Sans Pro"/>
                <a:sym typeface="Source Sans Pro"/>
              </a:rPr>
              <a:t>5.</a:t>
            </a:r>
            <a:endParaRPr sz="1333" dirty="0">
              <a:solidFill>
                <a:schemeClr val="lt1"/>
              </a:solidFill>
              <a:latin typeface="Source Sans Pro"/>
              <a:ea typeface="Source Sans Pro"/>
              <a:cs typeface="Source Sans Pro"/>
              <a:sym typeface="Source Sans Pro"/>
            </a:endParaRPr>
          </a:p>
        </p:txBody>
      </p:sp>
      <p:sp>
        <p:nvSpPr>
          <p:cNvPr id="437" name="Google Shape;437;p39"/>
          <p:cNvSpPr/>
          <p:nvPr/>
        </p:nvSpPr>
        <p:spPr>
          <a:xfrm>
            <a:off x="983084" y="3761755"/>
            <a:ext cx="1444914" cy="553834"/>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r>
              <a:rPr lang="en" sz="1333" b="1" dirty="0">
                <a:solidFill>
                  <a:schemeClr val="lt1"/>
                </a:solidFill>
                <a:latin typeface="Source Sans Pro"/>
                <a:ea typeface="Source Sans Pro"/>
                <a:cs typeface="Source Sans Pro"/>
                <a:sym typeface="Source Sans Pro"/>
              </a:rPr>
              <a:t>1.</a:t>
            </a:r>
            <a:endParaRPr sz="1333" b="1" dirty="0">
              <a:solidFill>
                <a:schemeClr val="lt1"/>
              </a:solidFill>
              <a:latin typeface="Source Sans Pro"/>
              <a:ea typeface="Source Sans Pro"/>
              <a:cs typeface="Source Sans Pro"/>
              <a:sym typeface="Source Sans Pro"/>
            </a:endParaRPr>
          </a:p>
        </p:txBody>
      </p:sp>
      <p:sp>
        <p:nvSpPr>
          <p:cNvPr id="438" name="Google Shape;438;p39"/>
          <p:cNvSpPr/>
          <p:nvPr/>
        </p:nvSpPr>
        <p:spPr>
          <a:xfrm>
            <a:off x="54" y="3781529"/>
            <a:ext cx="1173798" cy="5248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121900" tIns="121900" rIns="121900" bIns="121900" anchor="ctr" anchorCtr="0">
            <a:noAutofit/>
          </a:bodyPr>
          <a:lstStyle/>
          <a:p>
            <a:pPr algn="ctr"/>
            <a:endParaRPr sz="1333">
              <a:solidFill>
                <a:schemeClr val="dk1"/>
              </a:solidFill>
            </a:endParaRPr>
          </a:p>
        </p:txBody>
      </p:sp>
      <p:cxnSp>
        <p:nvCxnSpPr>
          <p:cNvPr id="439" name="Google Shape;439;p39"/>
          <p:cNvCxnSpPr/>
          <p:nvPr/>
        </p:nvCxnSpPr>
        <p:spPr>
          <a:xfrm rot="10800000">
            <a:off x="1480819" y="3087122"/>
            <a:ext cx="0" cy="664800"/>
          </a:xfrm>
          <a:prstGeom prst="straightConnector1">
            <a:avLst/>
          </a:prstGeom>
          <a:noFill/>
          <a:ln w="9525" cap="flat" cmpd="sng">
            <a:solidFill>
              <a:schemeClr val="lt2"/>
            </a:solidFill>
            <a:prstDash val="solid"/>
            <a:round/>
            <a:headEnd type="oval" w="med" len="med"/>
            <a:tailEnd type="oval" w="med" len="med"/>
          </a:ln>
        </p:spPr>
      </p:cxnSp>
      <p:sp>
        <p:nvSpPr>
          <p:cNvPr id="440" name="Google Shape;440;p39"/>
          <p:cNvSpPr txBox="1"/>
          <p:nvPr/>
        </p:nvSpPr>
        <p:spPr>
          <a:xfrm>
            <a:off x="568725" y="1664490"/>
            <a:ext cx="2010494" cy="1309870"/>
          </a:xfrm>
          <a:prstGeom prst="rect">
            <a:avLst/>
          </a:prstGeom>
          <a:noFill/>
          <a:ln>
            <a:noFill/>
          </a:ln>
        </p:spPr>
        <p:txBody>
          <a:bodyPr spcFirstLastPara="1" wrap="square" lIns="0" tIns="0" rIns="0" bIns="0" anchor="b" anchorCtr="0">
            <a:noAutofit/>
          </a:bodyPr>
          <a:lstStyle/>
          <a:p>
            <a:r>
              <a:rPr lang="en-IN" sz="1200" dirty="0">
                <a:solidFill>
                  <a:schemeClr val="dk2"/>
                </a:solidFill>
                <a:latin typeface="Source Sans Pro"/>
                <a:ea typeface="Source Sans Pro"/>
                <a:cs typeface="Source Sans Pro"/>
                <a:sym typeface="Source Sans Pro"/>
              </a:rPr>
              <a:t>Create &amp;  Sign in Aws through Console OR CLI, Login through IAM User – give it Admin Access Policy &amp; Download the Kaggle Data On your Localhost</a:t>
            </a:r>
            <a:endParaRPr sz="1200" dirty="0">
              <a:solidFill>
                <a:schemeClr val="dk2"/>
              </a:solidFill>
              <a:latin typeface="Source Sans Pro"/>
              <a:ea typeface="Source Sans Pro"/>
              <a:cs typeface="Source Sans Pro"/>
              <a:sym typeface="Source Sans Pro"/>
            </a:endParaRPr>
          </a:p>
        </p:txBody>
      </p:sp>
      <p:cxnSp>
        <p:nvCxnSpPr>
          <p:cNvPr id="441" name="Google Shape;441;p39"/>
          <p:cNvCxnSpPr/>
          <p:nvPr/>
        </p:nvCxnSpPr>
        <p:spPr>
          <a:xfrm rot="10800000">
            <a:off x="3890011" y="3072568"/>
            <a:ext cx="0" cy="664800"/>
          </a:xfrm>
          <a:prstGeom prst="straightConnector1">
            <a:avLst/>
          </a:prstGeom>
          <a:noFill/>
          <a:ln w="9525" cap="flat" cmpd="sng">
            <a:solidFill>
              <a:schemeClr val="lt2"/>
            </a:solidFill>
            <a:prstDash val="solid"/>
            <a:round/>
            <a:headEnd type="oval" w="med" len="med"/>
            <a:tailEnd type="oval" w="med" len="med"/>
          </a:ln>
        </p:spPr>
      </p:cxnSp>
      <p:sp>
        <p:nvSpPr>
          <p:cNvPr id="442" name="Google Shape;442;p39"/>
          <p:cNvSpPr txBox="1"/>
          <p:nvPr/>
        </p:nvSpPr>
        <p:spPr>
          <a:xfrm>
            <a:off x="2962677" y="2252133"/>
            <a:ext cx="2047002" cy="711200"/>
          </a:xfrm>
          <a:prstGeom prst="rect">
            <a:avLst/>
          </a:prstGeom>
          <a:noFill/>
          <a:ln>
            <a:noFill/>
          </a:ln>
        </p:spPr>
        <p:txBody>
          <a:bodyPr spcFirstLastPara="1" wrap="square" lIns="0" tIns="0" rIns="0" bIns="0" anchor="b" anchorCtr="0">
            <a:noAutofit/>
          </a:bodyPr>
          <a:lstStyle/>
          <a:p>
            <a:r>
              <a:rPr lang="en" sz="1200" dirty="0">
                <a:solidFill>
                  <a:schemeClr val="dk2"/>
                </a:solidFill>
                <a:latin typeface="Source Sans Pro"/>
                <a:ea typeface="Source Sans Pro"/>
                <a:cs typeface="Source Sans Pro"/>
                <a:sym typeface="Source Sans Pro"/>
              </a:rPr>
              <a:t>Before Creating a crawler which writes the metadata &amp; creates tables via Aws Glue Catalog, Transform the Json File -&gt; Parqueat Format via Lambda Function, and then create Aws Glue &amp; the Crawler</a:t>
            </a:r>
            <a:endParaRPr sz="1200" dirty="0">
              <a:solidFill>
                <a:schemeClr val="dk2"/>
              </a:solidFill>
              <a:latin typeface="Source Sans Pro"/>
              <a:ea typeface="Source Sans Pro"/>
              <a:cs typeface="Source Sans Pro"/>
              <a:sym typeface="Source Sans Pro"/>
            </a:endParaRPr>
          </a:p>
        </p:txBody>
      </p:sp>
      <p:cxnSp>
        <p:nvCxnSpPr>
          <p:cNvPr id="443" name="Google Shape;443;p39"/>
          <p:cNvCxnSpPr/>
          <p:nvPr/>
        </p:nvCxnSpPr>
        <p:spPr>
          <a:xfrm rot="10800000">
            <a:off x="4882821" y="4314303"/>
            <a:ext cx="0" cy="664800"/>
          </a:xfrm>
          <a:prstGeom prst="straightConnector1">
            <a:avLst/>
          </a:prstGeom>
          <a:noFill/>
          <a:ln w="9525" cap="flat" cmpd="sng">
            <a:solidFill>
              <a:schemeClr val="lt2"/>
            </a:solidFill>
            <a:prstDash val="solid"/>
            <a:round/>
            <a:headEnd type="oval" w="med" len="med"/>
            <a:tailEnd type="oval" w="med" len="med"/>
          </a:ln>
        </p:spPr>
      </p:cxnSp>
      <p:sp>
        <p:nvSpPr>
          <p:cNvPr id="444" name="Google Shape;444;p39"/>
          <p:cNvSpPr txBox="1"/>
          <p:nvPr/>
        </p:nvSpPr>
        <p:spPr>
          <a:xfrm>
            <a:off x="5612681" y="2254890"/>
            <a:ext cx="1666000" cy="711200"/>
          </a:xfrm>
          <a:prstGeom prst="rect">
            <a:avLst/>
          </a:prstGeom>
          <a:noFill/>
          <a:ln>
            <a:noFill/>
          </a:ln>
        </p:spPr>
        <p:txBody>
          <a:bodyPr spcFirstLastPara="1" wrap="square" lIns="0" tIns="0" rIns="0" bIns="0" anchor="b" anchorCtr="0">
            <a:noAutofit/>
          </a:bodyPr>
          <a:lstStyle/>
          <a:p>
            <a:r>
              <a:rPr lang="en" sz="1200" dirty="0">
                <a:solidFill>
                  <a:schemeClr val="dk2"/>
                </a:solidFill>
                <a:latin typeface="Source Sans Pro"/>
                <a:ea typeface="Source Sans Pro"/>
                <a:cs typeface="Source Sans Pro"/>
                <a:sym typeface="Source Sans Pro"/>
              </a:rPr>
              <a:t>Similarly without converting the file into any other format repeat the same Process with .csv Files &amp; Query the Data Via Athena.</a:t>
            </a:r>
            <a:endParaRPr sz="1200" dirty="0">
              <a:solidFill>
                <a:schemeClr val="dk2"/>
              </a:solidFill>
              <a:latin typeface="Source Sans Pro"/>
              <a:ea typeface="Source Sans Pro"/>
              <a:cs typeface="Source Sans Pro"/>
              <a:sym typeface="Source Sans Pro"/>
            </a:endParaRPr>
          </a:p>
        </p:txBody>
      </p:sp>
      <p:cxnSp>
        <p:nvCxnSpPr>
          <p:cNvPr id="445" name="Google Shape;445;p39"/>
          <p:cNvCxnSpPr/>
          <p:nvPr/>
        </p:nvCxnSpPr>
        <p:spPr>
          <a:xfrm rot="10800000">
            <a:off x="5996139" y="3072568"/>
            <a:ext cx="0" cy="664800"/>
          </a:xfrm>
          <a:prstGeom prst="straightConnector1">
            <a:avLst/>
          </a:prstGeom>
          <a:noFill/>
          <a:ln w="9525" cap="flat" cmpd="sng">
            <a:solidFill>
              <a:schemeClr val="lt2"/>
            </a:solidFill>
            <a:prstDash val="solid"/>
            <a:round/>
            <a:headEnd type="oval" w="med" len="med"/>
            <a:tailEnd type="oval" w="med" len="med"/>
          </a:ln>
        </p:spPr>
      </p:cxnSp>
      <p:sp>
        <p:nvSpPr>
          <p:cNvPr id="446" name="Google Shape;446;p39"/>
          <p:cNvSpPr txBox="1"/>
          <p:nvPr/>
        </p:nvSpPr>
        <p:spPr>
          <a:xfrm>
            <a:off x="7662139" y="2191975"/>
            <a:ext cx="2318439" cy="711200"/>
          </a:xfrm>
          <a:prstGeom prst="rect">
            <a:avLst/>
          </a:prstGeom>
          <a:noFill/>
          <a:ln>
            <a:noFill/>
          </a:ln>
        </p:spPr>
        <p:txBody>
          <a:bodyPr spcFirstLastPara="1" wrap="square" lIns="0" tIns="0" rIns="0" bIns="0" anchor="b" anchorCtr="0">
            <a:noAutofit/>
          </a:bodyPr>
          <a:lstStyle/>
          <a:p>
            <a:r>
              <a:rPr lang="en" sz="1200" dirty="0">
                <a:solidFill>
                  <a:schemeClr val="dk2"/>
                </a:solidFill>
                <a:latin typeface="Source Sans Pro"/>
                <a:ea typeface="Source Sans Pro"/>
                <a:cs typeface="Source Sans Pro"/>
                <a:sym typeface="Source Sans Pro"/>
              </a:rPr>
              <a:t>At the End Create an Account on Aws Quicksight &amp; create different Dashboards according to your Clients Needs.</a:t>
            </a:r>
            <a:endParaRPr sz="1200" dirty="0">
              <a:solidFill>
                <a:schemeClr val="dk2"/>
              </a:solidFill>
              <a:latin typeface="Source Sans Pro"/>
              <a:ea typeface="Source Sans Pro"/>
              <a:cs typeface="Source Sans Pro"/>
              <a:sym typeface="Source Sans Pro"/>
            </a:endParaRPr>
          </a:p>
        </p:txBody>
      </p:sp>
      <p:cxnSp>
        <p:nvCxnSpPr>
          <p:cNvPr id="451" name="Google Shape;451;p39"/>
          <p:cNvCxnSpPr>
            <a:cxnSpLocks/>
          </p:cNvCxnSpPr>
          <p:nvPr/>
        </p:nvCxnSpPr>
        <p:spPr>
          <a:xfrm flipH="1" flipV="1">
            <a:off x="2763147" y="4314303"/>
            <a:ext cx="17373" cy="633975"/>
          </a:xfrm>
          <a:prstGeom prst="straightConnector1">
            <a:avLst/>
          </a:prstGeom>
          <a:noFill/>
          <a:ln w="9525" cap="flat" cmpd="sng">
            <a:solidFill>
              <a:schemeClr val="lt2"/>
            </a:solidFill>
            <a:prstDash val="solid"/>
            <a:round/>
            <a:headEnd type="oval" w="med" len="med"/>
            <a:tailEnd type="oval" w="med" len="med"/>
          </a:ln>
        </p:spPr>
      </p:cxnSp>
      <p:sp>
        <p:nvSpPr>
          <p:cNvPr id="452" name="Google Shape;452;p39"/>
          <p:cNvSpPr txBox="1"/>
          <p:nvPr/>
        </p:nvSpPr>
        <p:spPr>
          <a:xfrm>
            <a:off x="2152236" y="5093926"/>
            <a:ext cx="1666000" cy="711200"/>
          </a:xfrm>
          <a:prstGeom prst="rect">
            <a:avLst/>
          </a:prstGeom>
          <a:noFill/>
          <a:ln>
            <a:noFill/>
          </a:ln>
        </p:spPr>
        <p:txBody>
          <a:bodyPr spcFirstLastPara="1" wrap="square" lIns="0" tIns="0" rIns="0" bIns="0" anchor="t" anchorCtr="0">
            <a:noAutofit/>
          </a:bodyPr>
          <a:lstStyle/>
          <a:p>
            <a:r>
              <a:rPr lang="en" sz="1200" dirty="0">
                <a:solidFill>
                  <a:schemeClr val="dk2"/>
                </a:solidFill>
                <a:latin typeface="Source Sans Pro"/>
                <a:ea typeface="Source Sans Pro"/>
                <a:cs typeface="Source Sans Pro"/>
                <a:sym typeface="Source Sans Pro"/>
              </a:rPr>
              <a:t>Create a Raw S3 Bucket &amp; Copy two Different Extension Files .json &amp; .excel in 2 Different Folders</a:t>
            </a:r>
            <a:endParaRPr sz="1200" dirty="0">
              <a:solidFill>
                <a:schemeClr val="dk2"/>
              </a:solidFill>
              <a:latin typeface="Source Sans Pro"/>
              <a:ea typeface="Source Sans Pro"/>
              <a:cs typeface="Source Sans Pro"/>
              <a:sym typeface="Source Sans Pro"/>
            </a:endParaRPr>
          </a:p>
        </p:txBody>
      </p:sp>
      <p:cxnSp>
        <p:nvCxnSpPr>
          <p:cNvPr id="453" name="Google Shape;453;p39"/>
          <p:cNvCxnSpPr/>
          <p:nvPr/>
        </p:nvCxnSpPr>
        <p:spPr>
          <a:xfrm rot="10800000">
            <a:off x="8314578" y="3072568"/>
            <a:ext cx="0" cy="664800"/>
          </a:xfrm>
          <a:prstGeom prst="straightConnector1">
            <a:avLst/>
          </a:prstGeom>
          <a:noFill/>
          <a:ln w="9525" cap="flat" cmpd="sng">
            <a:solidFill>
              <a:schemeClr val="lt2"/>
            </a:solidFill>
            <a:prstDash val="solid"/>
            <a:round/>
            <a:headEnd type="oval" w="med" len="med"/>
            <a:tailEnd type="oval" w="med" len="med"/>
          </a:ln>
        </p:spPr>
      </p:cxnSp>
      <p:sp>
        <p:nvSpPr>
          <p:cNvPr id="454" name="Google Shape;454;p39"/>
          <p:cNvSpPr txBox="1"/>
          <p:nvPr/>
        </p:nvSpPr>
        <p:spPr>
          <a:xfrm>
            <a:off x="4378380" y="5093926"/>
            <a:ext cx="1666000" cy="711200"/>
          </a:xfrm>
          <a:prstGeom prst="rect">
            <a:avLst/>
          </a:prstGeom>
          <a:noFill/>
          <a:ln>
            <a:noFill/>
          </a:ln>
        </p:spPr>
        <p:txBody>
          <a:bodyPr spcFirstLastPara="1" wrap="square" lIns="0" tIns="0" rIns="0" bIns="0" anchor="t" anchorCtr="0">
            <a:noAutofit/>
          </a:bodyPr>
          <a:lstStyle/>
          <a:p>
            <a:r>
              <a:rPr lang="en" sz="1200" dirty="0">
                <a:solidFill>
                  <a:schemeClr val="dk2"/>
                </a:solidFill>
                <a:latin typeface="Source Sans Pro"/>
                <a:ea typeface="Source Sans Pro"/>
                <a:cs typeface="Source Sans Pro"/>
                <a:sym typeface="Source Sans Pro"/>
              </a:rPr>
              <a:t>Now Query the Data with Aws Athena from the cleaned S3 Bucket being the source to Aws Glue</a:t>
            </a:r>
            <a:endParaRPr sz="1200" dirty="0">
              <a:solidFill>
                <a:schemeClr val="dk2"/>
              </a:solidFill>
              <a:latin typeface="Source Sans Pro"/>
              <a:ea typeface="Source Sans Pro"/>
              <a:cs typeface="Source Sans Pro"/>
              <a:sym typeface="Source Sans Pro"/>
            </a:endParaRPr>
          </a:p>
        </p:txBody>
      </p:sp>
      <p:cxnSp>
        <p:nvCxnSpPr>
          <p:cNvPr id="455" name="Google Shape;455;p39"/>
          <p:cNvCxnSpPr/>
          <p:nvPr/>
        </p:nvCxnSpPr>
        <p:spPr>
          <a:xfrm rot="10800000">
            <a:off x="7101107" y="4400405"/>
            <a:ext cx="0" cy="664800"/>
          </a:xfrm>
          <a:prstGeom prst="straightConnector1">
            <a:avLst/>
          </a:prstGeom>
          <a:noFill/>
          <a:ln w="9525" cap="flat" cmpd="sng">
            <a:solidFill>
              <a:schemeClr val="lt2"/>
            </a:solidFill>
            <a:prstDash val="solid"/>
            <a:round/>
            <a:headEnd type="oval" w="med" len="med"/>
            <a:tailEnd type="oval" w="med" len="med"/>
          </a:ln>
        </p:spPr>
      </p:cxnSp>
      <p:sp>
        <p:nvSpPr>
          <p:cNvPr id="456" name="Google Shape;456;p39"/>
          <p:cNvSpPr txBox="1"/>
          <p:nvPr/>
        </p:nvSpPr>
        <p:spPr>
          <a:xfrm>
            <a:off x="6494909" y="5065205"/>
            <a:ext cx="2029725" cy="711200"/>
          </a:xfrm>
          <a:prstGeom prst="rect">
            <a:avLst/>
          </a:prstGeom>
          <a:noFill/>
          <a:ln>
            <a:noFill/>
          </a:ln>
        </p:spPr>
        <p:txBody>
          <a:bodyPr spcFirstLastPara="1" wrap="square" lIns="0" tIns="0" rIns="0" bIns="0" anchor="t" anchorCtr="0">
            <a:noAutofit/>
          </a:bodyPr>
          <a:lstStyle/>
          <a:p>
            <a:r>
              <a:rPr lang="en" sz="1200" dirty="0">
                <a:solidFill>
                  <a:schemeClr val="dk2"/>
                </a:solidFill>
                <a:latin typeface="Source Sans Pro"/>
                <a:ea typeface="Source Sans Pro"/>
                <a:cs typeface="Source Sans Pro"/>
                <a:sym typeface="Source Sans Pro"/>
              </a:rPr>
              <a:t>Know Join the 2 AWS Glue Catalog on Aws Glue Studio on Category_id Column and also create a target s3 Bucket to store the combined 2 files Query Results.</a:t>
            </a:r>
            <a:endParaRPr sz="1200" dirty="0">
              <a:solidFill>
                <a:schemeClr val="dk2"/>
              </a:solidFill>
              <a:latin typeface="Source Sans Pro"/>
              <a:ea typeface="Source Sans Pro"/>
              <a:cs typeface="Source Sans Pro"/>
              <a:sym typeface="Source Sans Pro"/>
            </a:endParaRPr>
          </a:p>
        </p:txBody>
      </p:sp>
      <p:sp>
        <p:nvSpPr>
          <p:cNvPr id="2" name="Title 1">
            <a:extLst>
              <a:ext uri="{FF2B5EF4-FFF2-40B4-BE49-F238E27FC236}">
                <a16:creationId xmlns:a16="http://schemas.microsoft.com/office/drawing/2014/main" id="{66384AF4-F5C8-4D03-6C0B-233C2929DB82}"/>
              </a:ext>
            </a:extLst>
          </p:cNvPr>
          <p:cNvSpPr txBox="1">
            <a:spLocks/>
          </p:cNvSpPr>
          <p:nvPr/>
        </p:nvSpPr>
        <p:spPr>
          <a:xfrm>
            <a:off x="1048200" y="-372065"/>
            <a:ext cx="10095600" cy="936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IN" sz="2400" dirty="0"/>
              <a:t>Workflow: Steps involved in Building this Project</a:t>
            </a:r>
          </a:p>
        </p:txBody>
      </p:sp>
      <p:sp>
        <p:nvSpPr>
          <p:cNvPr id="5" name="TextBox 4">
            <a:extLst>
              <a:ext uri="{FF2B5EF4-FFF2-40B4-BE49-F238E27FC236}">
                <a16:creationId xmlns:a16="http://schemas.microsoft.com/office/drawing/2014/main" id="{2AAB8008-0C8B-3BA8-2888-22968AAF02D2}"/>
              </a:ext>
            </a:extLst>
          </p:cNvPr>
          <p:cNvSpPr txBox="1"/>
          <p:nvPr/>
        </p:nvSpPr>
        <p:spPr>
          <a:xfrm>
            <a:off x="173140" y="564735"/>
            <a:ext cx="11792263" cy="738664"/>
          </a:xfrm>
          <a:prstGeom prst="rect">
            <a:avLst/>
          </a:prstGeom>
          <a:noFill/>
        </p:spPr>
        <p:txBody>
          <a:bodyPr wrap="square" rtlCol="0">
            <a:spAutoFit/>
          </a:bodyPr>
          <a:lstStyle/>
          <a:p>
            <a:pPr marL="285750" indent="-285750">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To Build Data Lake From Scratch, storing the Data in 3 Different S3’s (Raw S3, Cleaned S3, Target S3) – also creating Lambda Notification Trigger to trigger the ETL Job as soon as there is a new file added in the Raw Bucket Joining the 2 Files Json &amp; excel on the same Column i.e. </a:t>
            </a:r>
            <a:r>
              <a:rPr lang="en-IN" dirty="0" err="1">
                <a:latin typeface="Times New Roman" panose="02020603050405020304" pitchFamily="18" charset="0"/>
                <a:cs typeface="Times New Roman" panose="02020603050405020304" pitchFamily="18" charset="0"/>
              </a:rPr>
              <a:t>Category_id</a:t>
            </a:r>
            <a:r>
              <a:rPr lang="en-IN" dirty="0">
                <a:latin typeface="Times New Roman" panose="02020603050405020304" pitchFamily="18" charset="0"/>
                <a:cs typeface="Times New Roman" panose="02020603050405020304" pitchFamily="18" charset="0"/>
              </a:rPr>
              <a:t>, running AWS Glue on it and adding the result to target S3 Bucket &amp; then Visualizing the results using Aws Quicksight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B498D-3EFB-8432-FEF5-C1FB7E4923B5}"/>
              </a:ext>
            </a:extLst>
          </p:cNvPr>
          <p:cNvSpPr>
            <a:spLocks noGrp="1"/>
          </p:cNvSpPr>
          <p:nvPr>
            <p:ph type="title"/>
          </p:nvPr>
        </p:nvSpPr>
        <p:spPr>
          <a:xfrm>
            <a:off x="1280652" y="-431287"/>
            <a:ext cx="10515600" cy="1325563"/>
          </a:xfrm>
        </p:spPr>
        <p:txBody>
          <a:bodyPr/>
          <a:lstStyle/>
          <a:p>
            <a:r>
              <a:rPr lang="en-IN" sz="2600" dirty="0"/>
              <a:t>What is AWS !!</a:t>
            </a:r>
          </a:p>
        </p:txBody>
      </p:sp>
      <p:sp>
        <p:nvSpPr>
          <p:cNvPr id="3" name="Content Placeholder 2">
            <a:extLst>
              <a:ext uri="{FF2B5EF4-FFF2-40B4-BE49-F238E27FC236}">
                <a16:creationId xmlns:a16="http://schemas.microsoft.com/office/drawing/2014/main" id="{FF63E40B-717C-D01B-FC26-C291BC6A57BB}"/>
              </a:ext>
            </a:extLst>
          </p:cNvPr>
          <p:cNvSpPr>
            <a:spLocks noGrp="1"/>
          </p:cNvSpPr>
          <p:nvPr>
            <p:ph idx="1"/>
          </p:nvPr>
        </p:nvSpPr>
        <p:spPr>
          <a:xfrm>
            <a:off x="248264" y="894276"/>
            <a:ext cx="6408175" cy="5024743"/>
          </a:xfrm>
        </p:spPr>
        <p:txBody>
          <a:bodyPr>
            <a:normAutofit/>
          </a:bodyPr>
          <a:lstStyle/>
          <a:p>
            <a:pPr>
              <a:buFont typeface="Wingdings" panose="05000000000000000000" pitchFamily="2" charset="2"/>
              <a:buChar char="ü"/>
            </a:pPr>
            <a:r>
              <a:rPr lang="en-IN" sz="1700" dirty="0"/>
              <a:t>Aws Stands for Amazon Web Services, Is a cloud Provider that provides 200+ services &amp; servers so that you can use On-Demand &amp; Scale easily.</a:t>
            </a:r>
          </a:p>
          <a:p>
            <a:pPr>
              <a:buFont typeface="Wingdings" panose="05000000000000000000" pitchFamily="2" charset="2"/>
              <a:buChar char="ü"/>
            </a:pPr>
            <a:r>
              <a:rPr lang="en-IN" sz="1700" dirty="0"/>
              <a:t>Some of services such as:</a:t>
            </a:r>
          </a:p>
          <a:p>
            <a:pPr>
              <a:buFont typeface="Wingdings" panose="05000000000000000000" pitchFamily="2" charset="2"/>
              <a:buChar char="ü"/>
            </a:pPr>
            <a:r>
              <a:rPr lang="en-IN" sz="1700" dirty="0"/>
              <a:t>Virtual Machines, Compute Engines(EC2 with different OS) &amp; Virtual Private Network</a:t>
            </a:r>
          </a:p>
          <a:p>
            <a:pPr>
              <a:buFont typeface="Wingdings" panose="05000000000000000000" pitchFamily="2" charset="2"/>
              <a:buChar char="ü"/>
            </a:pPr>
            <a:r>
              <a:rPr lang="en-IN" sz="1700" dirty="0"/>
              <a:t>Cloud Storages &amp; Diff Relational &amp; Non Relational Databases, ETL  Tools</a:t>
            </a:r>
          </a:p>
          <a:p>
            <a:pPr>
              <a:buFont typeface="Wingdings" panose="05000000000000000000" pitchFamily="2" charset="2"/>
              <a:buChar char="ü"/>
            </a:pPr>
            <a:r>
              <a:rPr lang="en-IN" sz="1700" dirty="0"/>
              <a:t>IOT, Monitoring &amp; Analytics, Containers, Deploy web &amp; Mobile Apps</a:t>
            </a:r>
          </a:p>
          <a:p>
            <a:pPr>
              <a:buFont typeface="Wingdings" panose="05000000000000000000" pitchFamily="2" charset="2"/>
              <a:buChar char="ü"/>
            </a:pPr>
            <a:r>
              <a:rPr lang="en-IN" sz="1700" dirty="0"/>
              <a:t>Security, Encryptions, DevOps Tools, Machine Learning, Notifications Systems </a:t>
            </a:r>
          </a:p>
        </p:txBody>
      </p:sp>
      <p:pic>
        <p:nvPicPr>
          <p:cNvPr id="3078" name="Picture 6" descr="AWS vs GCP - Which One to Choose in 2023?">
            <a:extLst>
              <a:ext uri="{FF2B5EF4-FFF2-40B4-BE49-F238E27FC236}">
                <a16:creationId xmlns:a16="http://schemas.microsoft.com/office/drawing/2014/main" id="{C09128A5-9A7A-952B-1BE4-E1534BAF6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4572" y="3032020"/>
            <a:ext cx="5763548" cy="3458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281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4C773-C632-1A62-DD83-2960139047C1}"/>
              </a:ext>
            </a:extLst>
          </p:cNvPr>
          <p:cNvSpPr>
            <a:spLocks noGrp="1"/>
          </p:cNvSpPr>
          <p:nvPr>
            <p:ph type="title"/>
          </p:nvPr>
        </p:nvSpPr>
        <p:spPr>
          <a:xfrm>
            <a:off x="969542" y="-178348"/>
            <a:ext cx="10095600" cy="936800"/>
          </a:xfrm>
        </p:spPr>
        <p:txBody>
          <a:bodyPr/>
          <a:lstStyle/>
          <a:p>
            <a:r>
              <a:rPr lang="en-IN" sz="2400" dirty="0"/>
              <a:t>Create Account &amp; Best Practises for AWS Account</a:t>
            </a:r>
          </a:p>
        </p:txBody>
      </p:sp>
      <p:sp>
        <p:nvSpPr>
          <p:cNvPr id="3" name="Content Placeholder 2">
            <a:extLst>
              <a:ext uri="{FF2B5EF4-FFF2-40B4-BE49-F238E27FC236}">
                <a16:creationId xmlns:a16="http://schemas.microsoft.com/office/drawing/2014/main" id="{0C9DB31B-431E-4E5E-7083-BDC4A04B1F63}"/>
              </a:ext>
            </a:extLst>
          </p:cNvPr>
          <p:cNvSpPr>
            <a:spLocks noGrp="1"/>
          </p:cNvSpPr>
          <p:nvPr>
            <p:ph idx="1"/>
          </p:nvPr>
        </p:nvSpPr>
        <p:spPr>
          <a:xfrm>
            <a:off x="452284" y="1278194"/>
            <a:ext cx="10255045" cy="4857135"/>
          </a:xfrm>
        </p:spPr>
        <p:txBody>
          <a:bodyPr>
            <a:normAutofit fontScale="70000" lnSpcReduction="20000"/>
          </a:bodyPr>
          <a:lstStyle/>
          <a:p>
            <a:pPr marL="38100" indent="0">
              <a:buNone/>
            </a:pPr>
            <a:r>
              <a:rPr lang="en-IN" sz="2300" dirty="0">
                <a:latin typeface="Times New Roman" panose="02020603050405020304" pitchFamily="18" charset="0"/>
                <a:cs typeface="Times New Roman" panose="02020603050405020304" pitchFamily="18" charset="0"/>
              </a:rPr>
              <a:t>Please visit the below link to create Aws Root Account &amp; Then create any IAM User’s with the required Permissions</a:t>
            </a:r>
          </a:p>
          <a:p>
            <a:pPr marL="0" indent="0">
              <a:buNone/>
            </a:pPr>
            <a:r>
              <a:rPr lang="en-IN" sz="2300" dirty="0">
                <a:latin typeface="Times New Roman" panose="02020603050405020304" pitchFamily="18" charset="0"/>
                <a:cs typeface="Times New Roman" panose="02020603050405020304" pitchFamily="18" charset="0"/>
                <a:hlinkClick r:id="rId2"/>
              </a:rPr>
              <a:t>https://docs.aws.amazon.com/accounts/latest/reference/manage-acct-creating.html</a:t>
            </a:r>
            <a:endParaRPr lang="en-IN" sz="2300" dirty="0">
              <a:latin typeface="Times New Roman" panose="02020603050405020304" pitchFamily="18" charset="0"/>
              <a:cs typeface="Times New Roman" panose="02020603050405020304" pitchFamily="18" charset="0"/>
            </a:endParaRPr>
          </a:p>
          <a:p>
            <a:pPr marL="0" indent="0">
              <a:buNone/>
            </a:pPr>
            <a:endParaRPr lang="en-IN" sz="2300" b="1" dirty="0">
              <a:latin typeface="Times New Roman" panose="02020603050405020304" pitchFamily="18" charset="0"/>
              <a:cs typeface="Times New Roman" panose="02020603050405020304" pitchFamily="18" charset="0"/>
            </a:endParaRPr>
          </a:p>
          <a:p>
            <a:pPr marL="0" indent="0">
              <a:buNone/>
            </a:pPr>
            <a:r>
              <a:rPr lang="en-IN" sz="2300" b="1" dirty="0">
                <a:latin typeface="Times New Roman" panose="02020603050405020304" pitchFamily="18" charset="0"/>
                <a:cs typeface="Times New Roman" panose="02020603050405020304" pitchFamily="18" charset="0"/>
              </a:rPr>
              <a:t>Can Access &amp; Create AWS Account By the Following Ways:</a:t>
            </a:r>
          </a:p>
          <a:p>
            <a:pPr marL="0" indent="0">
              <a:buNone/>
            </a:pPr>
            <a:endParaRPr lang="en-IN" sz="2300" b="1" dirty="0">
              <a:latin typeface="Times New Roman" panose="02020603050405020304" pitchFamily="18" charset="0"/>
              <a:cs typeface="Times New Roman" panose="02020603050405020304" pitchFamily="18" charset="0"/>
            </a:endParaRPr>
          </a:p>
          <a:p>
            <a:pPr marL="0" indent="0">
              <a:buNone/>
            </a:pPr>
            <a:r>
              <a:rPr lang="en-IN" sz="2300" dirty="0">
                <a:latin typeface="Times New Roman" panose="02020603050405020304" pitchFamily="18" charset="0"/>
                <a:cs typeface="Times New Roman" panose="02020603050405020304" pitchFamily="18" charset="0"/>
              </a:rPr>
              <a:t>1. AWS Management Console: Root Name +Password + MFA</a:t>
            </a:r>
          </a:p>
          <a:p>
            <a:pPr marL="0" indent="0">
              <a:buNone/>
            </a:pPr>
            <a:r>
              <a:rPr lang="en-IN" sz="2300" dirty="0">
                <a:latin typeface="Times New Roman" panose="02020603050405020304" pitchFamily="18" charset="0"/>
                <a:cs typeface="Times New Roman" panose="02020603050405020304" pitchFamily="18" charset="0"/>
              </a:rPr>
              <a:t>2. AWS CLI on local/ Aws </a:t>
            </a:r>
            <a:r>
              <a:rPr lang="en-IN" sz="2300" dirty="0" err="1">
                <a:latin typeface="Times New Roman" panose="02020603050405020304" pitchFamily="18" charset="0"/>
                <a:cs typeface="Times New Roman" panose="02020603050405020304" pitchFamily="18" charset="0"/>
              </a:rPr>
              <a:t>Cloudshell</a:t>
            </a:r>
            <a:r>
              <a:rPr lang="en-IN" sz="2300" dirty="0">
                <a:latin typeface="Times New Roman" panose="02020603050405020304" pitchFamily="18" charset="0"/>
                <a:cs typeface="Times New Roman" panose="02020603050405020304" pitchFamily="18" charset="0"/>
              </a:rPr>
              <a:t> &amp; Aws SDK : Secret Id &amp; Access Keys </a:t>
            </a:r>
          </a:p>
          <a:p>
            <a:pPr marL="0" indent="0">
              <a:buNone/>
            </a:pPr>
            <a:endParaRPr lang="en-IN" sz="2300" dirty="0">
              <a:latin typeface="Times New Roman" panose="02020603050405020304" pitchFamily="18" charset="0"/>
              <a:cs typeface="Times New Roman" panose="02020603050405020304" pitchFamily="18" charset="0"/>
            </a:endParaRPr>
          </a:p>
          <a:p>
            <a:pPr marL="0" indent="0">
              <a:buNone/>
            </a:pPr>
            <a:r>
              <a:rPr lang="en-IN" sz="2300" b="1" dirty="0">
                <a:latin typeface="Times New Roman" panose="02020603050405020304" pitchFamily="18" charset="0"/>
                <a:cs typeface="Times New Roman" panose="02020603050405020304" pitchFamily="18" charset="0"/>
              </a:rPr>
              <a:t>Best Practises for Aws Accounts:</a:t>
            </a:r>
          </a:p>
          <a:p>
            <a:pPr marL="0" indent="0">
              <a:buNone/>
            </a:pPr>
            <a:r>
              <a:rPr lang="en-IN" sz="2300" dirty="0">
                <a:latin typeface="Times New Roman" panose="02020603050405020304" pitchFamily="18" charset="0"/>
                <a:cs typeface="Times New Roman" panose="02020603050405020304" pitchFamily="18" charset="0"/>
              </a:rPr>
              <a:t>1. One Physical User = 1 Aws User</a:t>
            </a:r>
          </a:p>
          <a:p>
            <a:pPr marL="0" indent="0">
              <a:buNone/>
            </a:pPr>
            <a:r>
              <a:rPr lang="en-IN" sz="2300" dirty="0">
                <a:latin typeface="Times New Roman" panose="02020603050405020304" pitchFamily="18" charset="0"/>
                <a:cs typeface="Times New Roman" panose="02020603050405020304" pitchFamily="18" charset="0"/>
              </a:rPr>
              <a:t>2. Assign Users to Group &amp; Permissions to Groups</a:t>
            </a:r>
          </a:p>
          <a:p>
            <a:pPr marL="0" indent="0">
              <a:buNone/>
            </a:pPr>
            <a:r>
              <a:rPr lang="en-IN" sz="2300" dirty="0">
                <a:latin typeface="Times New Roman" panose="02020603050405020304" pitchFamily="18" charset="0"/>
                <a:cs typeface="Times New Roman" panose="02020603050405020304" pitchFamily="18" charset="0"/>
              </a:rPr>
              <a:t>3. Create a Standard Password Policy(Follow Least Privilege Principle)</a:t>
            </a:r>
          </a:p>
          <a:p>
            <a:pPr marL="0" indent="0">
              <a:buNone/>
            </a:pPr>
            <a:r>
              <a:rPr lang="en-IN" sz="2300" dirty="0">
                <a:latin typeface="Times New Roman" panose="02020603050405020304" pitchFamily="18" charset="0"/>
                <a:cs typeface="Times New Roman" panose="02020603050405020304" pitchFamily="18" charset="0"/>
              </a:rPr>
              <a:t>4. Don’t use your Root User Account – Use Root Account to create the IAM User, assign them some policies/permissions and use them for every day tasks</a:t>
            </a:r>
          </a:p>
          <a:p>
            <a:pPr marL="0" indent="0">
              <a:buNone/>
            </a:pPr>
            <a:r>
              <a:rPr lang="en-IN" sz="2300" dirty="0">
                <a:latin typeface="Times New Roman" panose="02020603050405020304" pitchFamily="18" charset="0"/>
                <a:cs typeface="Times New Roman" panose="02020603050405020304" pitchFamily="18" charset="0"/>
              </a:rPr>
              <a:t>5. Use &amp; enforce MFA</a:t>
            </a:r>
          </a:p>
          <a:p>
            <a:pPr marL="0" indent="0">
              <a:buNone/>
            </a:pPr>
            <a:r>
              <a:rPr lang="en-IN" sz="2300" dirty="0">
                <a:latin typeface="Times New Roman" panose="02020603050405020304" pitchFamily="18" charset="0"/>
                <a:cs typeface="Times New Roman" panose="02020603050405020304" pitchFamily="18" charset="0"/>
              </a:rPr>
              <a:t>6. Use Aws Access Key for Programmatical access via CLI/SDK</a:t>
            </a:r>
          </a:p>
          <a:p>
            <a:pPr marL="0" indent="0">
              <a:buNone/>
            </a:pPr>
            <a:r>
              <a:rPr lang="en-IN" sz="2300" dirty="0">
                <a:latin typeface="Times New Roman" panose="02020603050405020304" pitchFamily="18" charset="0"/>
                <a:cs typeface="Times New Roman" panose="02020603050405020304" pitchFamily="18" charset="0"/>
              </a:rPr>
              <a:t>7. Never share Access keys &amp; IAM Users Names</a:t>
            </a:r>
          </a:p>
          <a:p>
            <a:pPr marL="0" indent="0">
              <a:buNone/>
            </a:pPr>
            <a:endParaRPr lang="en-IN" dirty="0"/>
          </a:p>
        </p:txBody>
      </p:sp>
    </p:spTree>
    <p:extLst>
      <p:ext uri="{BB962C8B-B14F-4D97-AF65-F5344CB8AC3E}">
        <p14:creationId xmlns:p14="http://schemas.microsoft.com/office/powerpoint/2010/main" val="2096709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65A912-13A4-7823-A15B-D8A5D61EC73A}"/>
              </a:ext>
            </a:extLst>
          </p:cNvPr>
          <p:cNvSpPr>
            <a:spLocks noGrp="1"/>
          </p:cNvSpPr>
          <p:nvPr>
            <p:ph idx="1"/>
          </p:nvPr>
        </p:nvSpPr>
        <p:spPr>
          <a:xfrm>
            <a:off x="0" y="-104032"/>
            <a:ext cx="10095600" cy="5265967"/>
          </a:xfrm>
        </p:spPr>
        <p:txBody>
          <a:bodyPr/>
          <a:lstStyle/>
          <a:p>
            <a:pPr marL="38100" indent="0">
              <a:buNone/>
            </a:pPr>
            <a:r>
              <a:rPr lang="en-IN" sz="1800" b="1" dirty="0">
                <a:solidFill>
                  <a:srgbClr val="0070C0"/>
                </a:solidFill>
                <a:latin typeface="Times New Roman" panose="02020603050405020304" pitchFamily="18" charset="0"/>
                <a:cs typeface="Times New Roman" panose="02020603050405020304" pitchFamily="18" charset="0"/>
              </a:rPr>
              <a:t>Step 1. </a:t>
            </a:r>
            <a:r>
              <a:rPr lang="en-IN" sz="1600" dirty="0">
                <a:solidFill>
                  <a:schemeClr val="tx1"/>
                </a:solidFill>
                <a:latin typeface="Times New Roman" panose="02020603050405020304" pitchFamily="18" charset="0"/>
                <a:cs typeface="Times New Roman" panose="02020603050405020304" pitchFamily="18" charset="0"/>
              </a:rPr>
              <a:t>Create an User Account &amp; then create an IAM user assign it to a Group with the Desired Policy, but for now give the Administrator Access Policy &amp; Download the Credential csv File on your Local.</a:t>
            </a:r>
          </a:p>
          <a:p>
            <a:pPr marL="0" indent="0">
              <a:buNone/>
            </a:pPr>
            <a:endParaRPr lang="en-IN" dirty="0"/>
          </a:p>
        </p:txBody>
      </p:sp>
      <p:pic>
        <p:nvPicPr>
          <p:cNvPr id="5" name="Picture 4">
            <a:extLst>
              <a:ext uri="{FF2B5EF4-FFF2-40B4-BE49-F238E27FC236}">
                <a16:creationId xmlns:a16="http://schemas.microsoft.com/office/drawing/2014/main" id="{A03B82EC-43FA-9AD1-7752-967D4ED6AE54}"/>
              </a:ext>
            </a:extLst>
          </p:cNvPr>
          <p:cNvPicPr>
            <a:picLocks noChangeAspect="1"/>
          </p:cNvPicPr>
          <p:nvPr/>
        </p:nvPicPr>
        <p:blipFill>
          <a:blip r:embed="rId2"/>
          <a:stretch>
            <a:fillRect/>
          </a:stretch>
        </p:blipFill>
        <p:spPr>
          <a:xfrm>
            <a:off x="185482" y="730301"/>
            <a:ext cx="4687466" cy="3250209"/>
          </a:xfrm>
          <a:prstGeom prst="rect">
            <a:avLst/>
          </a:prstGeom>
        </p:spPr>
      </p:pic>
      <p:pic>
        <p:nvPicPr>
          <p:cNvPr id="7" name="Picture 6">
            <a:extLst>
              <a:ext uri="{FF2B5EF4-FFF2-40B4-BE49-F238E27FC236}">
                <a16:creationId xmlns:a16="http://schemas.microsoft.com/office/drawing/2014/main" id="{BAEBE550-BA67-318F-A1E3-C0F3C996A77D}"/>
              </a:ext>
            </a:extLst>
          </p:cNvPr>
          <p:cNvPicPr>
            <a:picLocks noChangeAspect="1"/>
          </p:cNvPicPr>
          <p:nvPr/>
        </p:nvPicPr>
        <p:blipFill>
          <a:blip r:embed="rId3"/>
          <a:stretch>
            <a:fillRect/>
          </a:stretch>
        </p:blipFill>
        <p:spPr>
          <a:xfrm>
            <a:off x="6402471" y="4310295"/>
            <a:ext cx="5475810" cy="2378093"/>
          </a:xfrm>
          <a:prstGeom prst="rect">
            <a:avLst/>
          </a:prstGeom>
        </p:spPr>
      </p:pic>
      <p:pic>
        <p:nvPicPr>
          <p:cNvPr id="9" name="Picture 8">
            <a:extLst>
              <a:ext uri="{FF2B5EF4-FFF2-40B4-BE49-F238E27FC236}">
                <a16:creationId xmlns:a16="http://schemas.microsoft.com/office/drawing/2014/main" id="{8A41A02C-9218-FE76-44F4-243FB20F701C}"/>
              </a:ext>
            </a:extLst>
          </p:cNvPr>
          <p:cNvPicPr>
            <a:picLocks noChangeAspect="1"/>
          </p:cNvPicPr>
          <p:nvPr/>
        </p:nvPicPr>
        <p:blipFill>
          <a:blip r:embed="rId4"/>
          <a:stretch>
            <a:fillRect/>
          </a:stretch>
        </p:blipFill>
        <p:spPr>
          <a:xfrm>
            <a:off x="5734590" y="897199"/>
            <a:ext cx="5239540" cy="2877453"/>
          </a:xfrm>
          <a:prstGeom prst="rect">
            <a:avLst/>
          </a:prstGeom>
        </p:spPr>
      </p:pic>
      <p:sp>
        <p:nvSpPr>
          <p:cNvPr id="11" name="TextBox 10">
            <a:extLst>
              <a:ext uri="{FF2B5EF4-FFF2-40B4-BE49-F238E27FC236}">
                <a16:creationId xmlns:a16="http://schemas.microsoft.com/office/drawing/2014/main" id="{6A0A55F7-58A0-9AC7-00EA-293C9F20BEE3}"/>
              </a:ext>
            </a:extLst>
          </p:cNvPr>
          <p:cNvSpPr txBox="1"/>
          <p:nvPr/>
        </p:nvSpPr>
        <p:spPr>
          <a:xfrm>
            <a:off x="8112905" y="2397993"/>
            <a:ext cx="2054942" cy="276999"/>
          </a:xfrm>
          <a:prstGeom prst="rect">
            <a:avLst/>
          </a:prstGeom>
          <a:solidFill>
            <a:schemeClr val="bg1"/>
          </a:solidFill>
        </p:spPr>
        <p:txBody>
          <a:bodyPr wrap="square" rtlCol="0">
            <a:spAutoFit/>
          </a:bodyPr>
          <a:lstStyle/>
          <a:p>
            <a:r>
              <a:rPr lang="en-IN" sz="1200" dirty="0"/>
              <a:t>Kunal-Project</a:t>
            </a:r>
          </a:p>
        </p:txBody>
      </p:sp>
      <p:pic>
        <p:nvPicPr>
          <p:cNvPr id="13" name="Picture 12">
            <a:extLst>
              <a:ext uri="{FF2B5EF4-FFF2-40B4-BE49-F238E27FC236}">
                <a16:creationId xmlns:a16="http://schemas.microsoft.com/office/drawing/2014/main" id="{89EF0FF8-7199-1C05-B9B0-77EC97E99513}"/>
              </a:ext>
            </a:extLst>
          </p:cNvPr>
          <p:cNvPicPr>
            <a:picLocks noChangeAspect="1"/>
          </p:cNvPicPr>
          <p:nvPr/>
        </p:nvPicPr>
        <p:blipFill>
          <a:blip r:embed="rId5"/>
          <a:stretch>
            <a:fillRect/>
          </a:stretch>
        </p:blipFill>
        <p:spPr>
          <a:xfrm>
            <a:off x="169671" y="4766827"/>
            <a:ext cx="5909187" cy="1765684"/>
          </a:xfrm>
          <a:prstGeom prst="rect">
            <a:avLst/>
          </a:prstGeom>
        </p:spPr>
      </p:pic>
      <p:sp>
        <p:nvSpPr>
          <p:cNvPr id="4" name="Arrow: Right 3">
            <a:extLst>
              <a:ext uri="{FF2B5EF4-FFF2-40B4-BE49-F238E27FC236}">
                <a16:creationId xmlns:a16="http://schemas.microsoft.com/office/drawing/2014/main" id="{F7209358-5B9B-219B-B9A9-212708992074}"/>
              </a:ext>
            </a:extLst>
          </p:cNvPr>
          <p:cNvSpPr/>
          <p:nvPr/>
        </p:nvSpPr>
        <p:spPr>
          <a:xfrm>
            <a:off x="5047800" y="2335925"/>
            <a:ext cx="438600" cy="2597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Down 5">
            <a:extLst>
              <a:ext uri="{FF2B5EF4-FFF2-40B4-BE49-F238E27FC236}">
                <a16:creationId xmlns:a16="http://schemas.microsoft.com/office/drawing/2014/main" id="{735FD6BE-F580-6BD2-C517-A3EE28117E28}"/>
              </a:ext>
            </a:extLst>
          </p:cNvPr>
          <p:cNvSpPr/>
          <p:nvPr/>
        </p:nvSpPr>
        <p:spPr>
          <a:xfrm>
            <a:off x="8613058" y="3839562"/>
            <a:ext cx="275303" cy="4560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Left 7">
            <a:extLst>
              <a:ext uri="{FF2B5EF4-FFF2-40B4-BE49-F238E27FC236}">
                <a16:creationId xmlns:a16="http://schemas.microsoft.com/office/drawing/2014/main" id="{8A302EDC-6760-92EC-C3C9-9FAF221CBDFA}"/>
              </a:ext>
            </a:extLst>
          </p:cNvPr>
          <p:cNvSpPr/>
          <p:nvPr/>
        </p:nvSpPr>
        <p:spPr>
          <a:xfrm>
            <a:off x="5789530" y="5161935"/>
            <a:ext cx="540694" cy="29496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1567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0B5959-504B-D15C-8B25-7B8F434120DB}"/>
              </a:ext>
            </a:extLst>
          </p:cNvPr>
          <p:cNvSpPr>
            <a:spLocks noGrp="1"/>
          </p:cNvSpPr>
          <p:nvPr>
            <p:ph idx="1"/>
          </p:nvPr>
        </p:nvSpPr>
        <p:spPr>
          <a:xfrm>
            <a:off x="0" y="-98323"/>
            <a:ext cx="10681684" cy="6358577"/>
          </a:xfrm>
        </p:spPr>
        <p:txBody>
          <a:bodyPr>
            <a:normAutofit/>
          </a:bodyPr>
          <a:lstStyle/>
          <a:p>
            <a:pPr marL="38100" indent="0">
              <a:buNone/>
            </a:pPr>
            <a:r>
              <a:rPr lang="en-IN" sz="1800" b="1" dirty="0">
                <a:solidFill>
                  <a:srgbClr val="0070C0"/>
                </a:solidFill>
                <a:latin typeface="Times New Roman" panose="02020603050405020304" pitchFamily="18" charset="0"/>
                <a:cs typeface="Times New Roman" panose="02020603050405020304" pitchFamily="18" charset="0"/>
              </a:rPr>
              <a:t>Step 2. </a:t>
            </a:r>
            <a:r>
              <a:rPr lang="en-IN" sz="1800" dirty="0">
                <a:solidFill>
                  <a:schemeClr val="tx1"/>
                </a:solidFill>
                <a:latin typeface="Times New Roman" panose="02020603050405020304" pitchFamily="18" charset="0"/>
                <a:cs typeface="Times New Roman" panose="02020603050405020304" pitchFamily="18" charset="0"/>
              </a:rPr>
              <a:t>Accessing and Log into Aws Console through CLI</a:t>
            </a:r>
          </a:p>
          <a:p>
            <a:pPr marL="38100" indent="0">
              <a:buNone/>
            </a:pPr>
            <a:r>
              <a:rPr lang="en-IN" sz="1700" b="1" dirty="0">
                <a:latin typeface="Times New Roman" panose="02020603050405020304" pitchFamily="18" charset="0"/>
                <a:cs typeface="Times New Roman" panose="02020603050405020304" pitchFamily="18" charset="0"/>
              </a:rPr>
              <a:t>Commands:</a:t>
            </a:r>
          </a:p>
          <a:p>
            <a:pPr marL="38100" indent="0">
              <a:buNone/>
            </a:pPr>
            <a:r>
              <a:rPr lang="en-IN" sz="1600" dirty="0">
                <a:latin typeface="Times New Roman" panose="02020603050405020304" pitchFamily="18" charset="0"/>
                <a:cs typeface="Times New Roman" panose="02020603050405020304" pitchFamily="18" charset="0"/>
              </a:rPr>
              <a:t>1. Aws -- version</a:t>
            </a:r>
          </a:p>
          <a:p>
            <a:pPr marL="38100" indent="0">
              <a:buNone/>
            </a:pPr>
            <a:r>
              <a:rPr lang="en-IN" sz="1600" dirty="0">
                <a:latin typeface="Times New Roman" panose="02020603050405020304" pitchFamily="18" charset="0"/>
                <a:cs typeface="Times New Roman" panose="02020603050405020304" pitchFamily="18" charset="0"/>
              </a:rPr>
              <a:t>2. Aws configure</a:t>
            </a:r>
          </a:p>
          <a:p>
            <a:pPr marL="38100" indent="0">
              <a:buNone/>
            </a:pPr>
            <a:r>
              <a:rPr lang="en-IN" sz="1600" dirty="0">
                <a:latin typeface="Times New Roman" panose="02020603050405020304" pitchFamily="18" charset="0"/>
                <a:cs typeface="Times New Roman" panose="02020603050405020304" pitchFamily="18" charset="0"/>
              </a:rPr>
              <a:t>3. Paste the Access Id &amp; Secret Access Key</a:t>
            </a:r>
          </a:p>
          <a:p>
            <a:pPr marL="38100" indent="0">
              <a:buNone/>
            </a:pPr>
            <a:r>
              <a:rPr lang="en-IN" sz="1600" dirty="0">
                <a:latin typeface="Times New Roman" panose="02020603050405020304" pitchFamily="18" charset="0"/>
                <a:cs typeface="Times New Roman" panose="02020603050405020304" pitchFamily="18" charset="0"/>
              </a:rPr>
              <a:t>4. Then give the Region &amp; AZ: us-east-1</a:t>
            </a:r>
            <a:endParaRPr lang="en-IN" sz="1800" dirty="0">
              <a:latin typeface="Times New Roman" panose="02020603050405020304" pitchFamily="18" charset="0"/>
              <a:cs typeface="Times New Roman" panose="02020603050405020304" pitchFamily="18" charset="0"/>
            </a:endParaRPr>
          </a:p>
          <a:p>
            <a:pPr marL="38100" indent="0">
              <a:buNone/>
            </a:pPr>
            <a:r>
              <a:rPr lang="en-IN" sz="1800" dirty="0">
                <a:latin typeface="Times New Roman" panose="02020603050405020304" pitchFamily="18" charset="0"/>
                <a:cs typeface="Times New Roman" panose="02020603050405020304" pitchFamily="18" charset="0"/>
              </a:rPr>
              <a:t>Step 3. Download the data and upload in the Aws S3 Bucket named as de-on-youtube-raw-useast1-dev</a:t>
            </a:r>
          </a:p>
          <a:p>
            <a:pPr marL="38100" indent="0">
              <a:buNone/>
            </a:pPr>
            <a:r>
              <a:rPr lang="en-IN" sz="1600" dirty="0">
                <a:latin typeface="Times New Roman" panose="02020603050405020304" pitchFamily="18" charset="0"/>
                <a:cs typeface="Times New Roman" panose="02020603050405020304" pitchFamily="18" charset="0"/>
              </a:rPr>
              <a:t>Download the data from here: </a:t>
            </a:r>
            <a:r>
              <a:rPr lang="en-IN" sz="1600" dirty="0">
                <a:latin typeface="Times New Roman" panose="02020603050405020304" pitchFamily="18" charset="0"/>
                <a:cs typeface="Times New Roman" panose="02020603050405020304" pitchFamily="18" charset="0"/>
                <a:hlinkClick r:id="rId2"/>
              </a:rPr>
              <a:t>https://www.kaggle.com/datasets/datasnaek/youtube-new</a:t>
            </a:r>
            <a:endParaRPr lang="en-IN" sz="1600" dirty="0">
              <a:latin typeface="Times New Roman" panose="02020603050405020304" pitchFamily="18" charset="0"/>
              <a:cs typeface="Times New Roman" panose="02020603050405020304" pitchFamily="18" charset="0"/>
            </a:endParaRPr>
          </a:p>
          <a:p>
            <a:pPr marL="38100" indent="0">
              <a:buNone/>
            </a:pPr>
            <a:r>
              <a:rPr lang="en-IN" sz="1600" dirty="0">
                <a:latin typeface="Times New Roman" panose="02020603050405020304" pitchFamily="18" charset="0"/>
                <a:cs typeface="Times New Roman" panose="02020603050405020304" pitchFamily="18" charset="0"/>
              </a:rPr>
              <a:t>Create an Aws S3 Object Storage Bucket, and follow the below naming convections which are defined below:</a:t>
            </a:r>
          </a:p>
          <a:p>
            <a:pPr marL="38100" indent="0">
              <a:buNone/>
            </a:pPr>
            <a:r>
              <a:rPr lang="en-IN" sz="1600" dirty="0">
                <a:latin typeface="Times New Roman" panose="02020603050405020304" pitchFamily="18" charset="0"/>
                <a:cs typeface="Times New Roman" panose="02020603050405020304" pitchFamily="18" charset="0"/>
                <a:hlinkClick r:id="rId2"/>
              </a:rPr>
              <a:t>https://www.kaggle.com/datasets/datasnaek/youtube-new</a:t>
            </a:r>
            <a:endParaRPr lang="en-IN" sz="1600" dirty="0">
              <a:latin typeface="Times New Roman" panose="02020603050405020304" pitchFamily="18" charset="0"/>
              <a:cs typeface="Times New Roman" panose="02020603050405020304" pitchFamily="18" charset="0"/>
            </a:endParaRPr>
          </a:p>
          <a:p>
            <a:pPr marL="38100" indent="0">
              <a:buNone/>
            </a:pPr>
            <a:r>
              <a:rPr lang="en-IN" sz="1600" dirty="0">
                <a:latin typeface="Times New Roman" panose="02020603050405020304" pitchFamily="18" charset="0"/>
                <a:cs typeface="Times New Roman" panose="02020603050405020304" pitchFamily="18" charset="0"/>
              </a:rPr>
              <a:t>Give a Unique Name w.r.t Naming Convections, the default region, For now </a:t>
            </a:r>
          </a:p>
          <a:p>
            <a:pPr marL="38100" indent="0">
              <a:buNone/>
            </a:pPr>
            <a:r>
              <a:rPr lang="en-IN" sz="1600" dirty="0">
                <a:latin typeface="Times New Roman" panose="02020603050405020304" pitchFamily="18" charset="0"/>
                <a:cs typeface="Times New Roman" panose="02020603050405020304" pitchFamily="18" charset="0"/>
              </a:rPr>
              <a:t>Block the Public Access &amp; also you can enable Versioning if you want, &amp; </a:t>
            </a:r>
          </a:p>
          <a:p>
            <a:pPr marL="38100" indent="0">
              <a:buNone/>
            </a:pPr>
            <a:r>
              <a:rPr lang="en-IN" sz="1600" dirty="0">
                <a:latin typeface="Times New Roman" panose="02020603050405020304" pitchFamily="18" charset="0"/>
                <a:cs typeface="Times New Roman" panose="02020603050405020304" pitchFamily="18" charset="0"/>
              </a:rPr>
              <a:t>then enable the Aws SSE – S3 Encryption.</a:t>
            </a:r>
          </a:p>
          <a:p>
            <a:pPr marL="38100" indent="0">
              <a:buNone/>
            </a:pPr>
            <a:r>
              <a:rPr lang="en-IN" sz="1600" dirty="0">
                <a:latin typeface="Times New Roman" panose="02020603050405020304" pitchFamily="18" charset="0"/>
                <a:cs typeface="Times New Roman" panose="02020603050405020304" pitchFamily="18" charset="0"/>
              </a:rPr>
              <a:t>Copy the data from your local to S3 using Aws CLI</a:t>
            </a:r>
          </a:p>
          <a:p>
            <a:endParaRPr lang="en-IN" dirty="0"/>
          </a:p>
        </p:txBody>
      </p:sp>
      <p:pic>
        <p:nvPicPr>
          <p:cNvPr id="5" name="Picture 4">
            <a:extLst>
              <a:ext uri="{FF2B5EF4-FFF2-40B4-BE49-F238E27FC236}">
                <a16:creationId xmlns:a16="http://schemas.microsoft.com/office/drawing/2014/main" id="{FB108A26-861E-0065-9A18-541D60DA3057}"/>
              </a:ext>
            </a:extLst>
          </p:cNvPr>
          <p:cNvPicPr>
            <a:picLocks noChangeAspect="1"/>
          </p:cNvPicPr>
          <p:nvPr/>
        </p:nvPicPr>
        <p:blipFill>
          <a:blip r:embed="rId3"/>
          <a:stretch>
            <a:fillRect/>
          </a:stretch>
        </p:blipFill>
        <p:spPr>
          <a:xfrm>
            <a:off x="330467" y="4698139"/>
            <a:ext cx="5553075" cy="1981200"/>
          </a:xfrm>
          <a:prstGeom prst="rect">
            <a:avLst/>
          </a:prstGeom>
        </p:spPr>
      </p:pic>
      <p:pic>
        <p:nvPicPr>
          <p:cNvPr id="7" name="Picture 6">
            <a:extLst>
              <a:ext uri="{FF2B5EF4-FFF2-40B4-BE49-F238E27FC236}">
                <a16:creationId xmlns:a16="http://schemas.microsoft.com/office/drawing/2014/main" id="{5ED6BA55-8A2D-75ED-A4AB-DFC3C69CEA9A}"/>
              </a:ext>
            </a:extLst>
          </p:cNvPr>
          <p:cNvPicPr>
            <a:picLocks noChangeAspect="1"/>
          </p:cNvPicPr>
          <p:nvPr/>
        </p:nvPicPr>
        <p:blipFill>
          <a:blip r:embed="rId4"/>
          <a:stretch>
            <a:fillRect/>
          </a:stretch>
        </p:blipFill>
        <p:spPr>
          <a:xfrm>
            <a:off x="7063391" y="3080965"/>
            <a:ext cx="4798142" cy="3632740"/>
          </a:xfrm>
          <a:prstGeom prst="rect">
            <a:avLst/>
          </a:prstGeom>
        </p:spPr>
      </p:pic>
      <p:sp>
        <p:nvSpPr>
          <p:cNvPr id="6" name="Arrow: Right 5">
            <a:extLst>
              <a:ext uri="{FF2B5EF4-FFF2-40B4-BE49-F238E27FC236}">
                <a16:creationId xmlns:a16="http://schemas.microsoft.com/office/drawing/2014/main" id="{CBC2FF8E-C44D-4864-D364-53250FAE0EC8}"/>
              </a:ext>
            </a:extLst>
          </p:cNvPr>
          <p:cNvSpPr/>
          <p:nvPr/>
        </p:nvSpPr>
        <p:spPr>
          <a:xfrm>
            <a:off x="6092171" y="5322317"/>
            <a:ext cx="609600" cy="3539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08243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47368-1457-4DDB-2DB4-6108D8A8635B}"/>
              </a:ext>
            </a:extLst>
          </p:cNvPr>
          <p:cNvSpPr>
            <a:spLocks noGrp="1"/>
          </p:cNvSpPr>
          <p:nvPr>
            <p:ph type="title"/>
          </p:nvPr>
        </p:nvSpPr>
        <p:spPr>
          <a:xfrm>
            <a:off x="887675" y="240746"/>
            <a:ext cx="10095600" cy="936800"/>
          </a:xfrm>
        </p:spPr>
        <p:txBody>
          <a:bodyPr/>
          <a:lstStyle/>
          <a:p>
            <a:r>
              <a:rPr lang="en-IN" sz="3600" b="1" dirty="0"/>
              <a:t>Why YouTube ?</a:t>
            </a:r>
          </a:p>
        </p:txBody>
      </p:sp>
      <p:sp>
        <p:nvSpPr>
          <p:cNvPr id="3" name="Content Placeholder 2">
            <a:extLst>
              <a:ext uri="{FF2B5EF4-FFF2-40B4-BE49-F238E27FC236}">
                <a16:creationId xmlns:a16="http://schemas.microsoft.com/office/drawing/2014/main" id="{07CE5D78-264A-D30D-E4CF-18D77FE9431D}"/>
              </a:ext>
            </a:extLst>
          </p:cNvPr>
          <p:cNvSpPr>
            <a:spLocks noGrp="1"/>
          </p:cNvSpPr>
          <p:nvPr>
            <p:ph idx="1"/>
          </p:nvPr>
        </p:nvSpPr>
        <p:spPr>
          <a:xfrm>
            <a:off x="137652" y="1839582"/>
            <a:ext cx="8970871" cy="4148262"/>
          </a:xfrm>
        </p:spPr>
        <p:txBody>
          <a:bodyPr/>
          <a:lstStyle/>
          <a:p>
            <a:pPr>
              <a:buFont typeface="Wingdings" panose="05000000000000000000" pitchFamily="2" charset="2"/>
              <a:buChar char="ü"/>
            </a:pPr>
            <a:r>
              <a:rPr lang="en-IN" sz="2000" dirty="0">
                <a:latin typeface="Roboto Slab" pitchFamily="2" charset="0"/>
                <a:ea typeface="Roboto Slab" pitchFamily="2" charset="0"/>
                <a:cs typeface="Roboto Slab" pitchFamily="2" charset="0"/>
              </a:rPr>
              <a:t>Top three most-visited Websites (</a:t>
            </a:r>
          </a:p>
          <a:p>
            <a:pPr marL="38100" indent="0">
              <a:buNone/>
            </a:pPr>
            <a:r>
              <a:rPr lang="en-IN" sz="2000" dirty="0">
                <a:latin typeface="Roboto Slab" pitchFamily="2" charset="0"/>
                <a:ea typeface="Roboto Slab" pitchFamily="2" charset="0"/>
                <a:cs typeface="Roboto Slab" pitchFamily="2" charset="0"/>
              </a:rPr>
              <a:t>       Monthly)</a:t>
            </a:r>
          </a:p>
          <a:p>
            <a:pPr>
              <a:buFont typeface="Wingdings" panose="05000000000000000000" pitchFamily="2" charset="2"/>
              <a:buChar char="ü"/>
            </a:pPr>
            <a:r>
              <a:rPr lang="en-IN" sz="2000" dirty="0">
                <a:latin typeface="Roboto Slab" pitchFamily="2" charset="0"/>
                <a:ea typeface="Roboto Slab" pitchFamily="2" charset="0"/>
                <a:cs typeface="Roboto Slab" pitchFamily="2" charset="0"/>
              </a:rPr>
              <a:t>Google: 92.5 Billion</a:t>
            </a:r>
          </a:p>
          <a:p>
            <a:pPr>
              <a:buFont typeface="Wingdings" panose="05000000000000000000" pitchFamily="2" charset="2"/>
              <a:buChar char="ü"/>
            </a:pPr>
            <a:r>
              <a:rPr lang="en-IN" sz="2000" dirty="0">
                <a:latin typeface="Roboto Slab" pitchFamily="2" charset="0"/>
                <a:ea typeface="Roboto Slab" pitchFamily="2" charset="0"/>
                <a:cs typeface="Roboto Slab" pitchFamily="2" charset="0"/>
              </a:rPr>
              <a:t>YouTube: 34.6 Billion</a:t>
            </a:r>
          </a:p>
          <a:p>
            <a:pPr>
              <a:buFont typeface="Wingdings" panose="05000000000000000000" pitchFamily="2" charset="2"/>
              <a:buChar char="ü"/>
            </a:pPr>
            <a:r>
              <a:rPr lang="en-IN" sz="2000" dirty="0">
                <a:latin typeface="Roboto Slab" pitchFamily="2" charset="0"/>
                <a:ea typeface="Roboto Slab" pitchFamily="2" charset="0"/>
                <a:cs typeface="Roboto Slab" pitchFamily="2" charset="0"/>
              </a:rPr>
              <a:t>Facebook: 25.5 Billion</a:t>
            </a:r>
          </a:p>
        </p:txBody>
      </p:sp>
      <p:pic>
        <p:nvPicPr>
          <p:cNvPr id="8" name="Picture 7">
            <a:extLst>
              <a:ext uri="{FF2B5EF4-FFF2-40B4-BE49-F238E27FC236}">
                <a16:creationId xmlns:a16="http://schemas.microsoft.com/office/drawing/2014/main" id="{703B64C7-CE9B-E909-3BFE-A825CB3BA6DA}"/>
              </a:ext>
            </a:extLst>
          </p:cNvPr>
          <p:cNvPicPr>
            <a:picLocks noChangeAspect="1"/>
          </p:cNvPicPr>
          <p:nvPr/>
        </p:nvPicPr>
        <p:blipFill>
          <a:blip r:embed="rId2"/>
          <a:stretch>
            <a:fillRect/>
          </a:stretch>
        </p:blipFill>
        <p:spPr>
          <a:xfrm>
            <a:off x="5692877" y="0"/>
            <a:ext cx="6499123" cy="6858000"/>
          </a:xfrm>
          <a:prstGeom prst="rect">
            <a:avLst/>
          </a:prstGeom>
        </p:spPr>
      </p:pic>
    </p:spTree>
    <p:extLst>
      <p:ext uri="{BB962C8B-B14F-4D97-AF65-F5344CB8AC3E}">
        <p14:creationId xmlns:p14="http://schemas.microsoft.com/office/powerpoint/2010/main" val="3709428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DD96E4-FA54-CC8E-DDAD-595A112819A2}"/>
              </a:ext>
            </a:extLst>
          </p:cNvPr>
          <p:cNvSpPr>
            <a:spLocks noGrp="1"/>
          </p:cNvSpPr>
          <p:nvPr>
            <p:ph idx="1"/>
          </p:nvPr>
        </p:nvSpPr>
        <p:spPr>
          <a:xfrm>
            <a:off x="216310" y="98323"/>
            <a:ext cx="10491019" cy="5633883"/>
          </a:xfrm>
        </p:spPr>
        <p:txBody>
          <a:bodyPr>
            <a:normAutofit fontScale="77500" lnSpcReduction="20000"/>
          </a:bodyPr>
          <a:lstStyle/>
          <a:p>
            <a:pPr marL="0" indent="0">
              <a:buNone/>
            </a:pPr>
            <a:r>
              <a:rPr lang="en-IN" sz="1900" b="1" dirty="0">
                <a:latin typeface="Times New Roman" panose="02020603050405020304" pitchFamily="18" charset="0"/>
                <a:cs typeface="Times New Roman" panose="02020603050405020304" pitchFamily="18" charset="0"/>
              </a:rPr>
              <a:t>Create 2 Folders: </a:t>
            </a:r>
          </a:p>
          <a:p>
            <a:pPr marL="0" indent="0">
              <a:buNone/>
            </a:pPr>
            <a:r>
              <a:rPr lang="en-IN" sz="1900" dirty="0">
                <a:latin typeface="Times New Roman" panose="02020603050405020304" pitchFamily="18" charset="0"/>
                <a:cs typeface="Times New Roman" panose="02020603050405020304" pitchFamily="18" charset="0"/>
              </a:rPr>
              <a:t>1. </a:t>
            </a:r>
            <a:r>
              <a:rPr lang="en-IN" sz="1900" b="1" dirty="0">
                <a:latin typeface="Times New Roman" panose="02020603050405020304" pitchFamily="18" charset="0"/>
                <a:cs typeface="Times New Roman" panose="02020603050405020304" pitchFamily="18" charset="0"/>
              </a:rPr>
              <a:t>Raw_statistics_reference_data  </a:t>
            </a:r>
            <a:r>
              <a:rPr lang="en-IN" sz="1900" dirty="0">
                <a:latin typeface="Times New Roman" panose="02020603050405020304" pitchFamily="18" charset="0"/>
                <a:cs typeface="Times New Roman" panose="02020603050405020304" pitchFamily="18" charset="0"/>
              </a:rPr>
              <a:t>Folder, that stores all the Json Files</a:t>
            </a:r>
          </a:p>
          <a:p>
            <a:pPr marL="0" indent="0">
              <a:buNone/>
            </a:pPr>
            <a:endParaRPr lang="en-IN" sz="1900" dirty="0">
              <a:latin typeface="Times New Roman" panose="02020603050405020304" pitchFamily="18" charset="0"/>
              <a:cs typeface="Times New Roman" panose="02020603050405020304" pitchFamily="18" charset="0"/>
            </a:endParaRPr>
          </a:p>
          <a:p>
            <a:pPr marL="0" indent="0">
              <a:buNone/>
            </a:pPr>
            <a:r>
              <a:rPr lang="en-IN" sz="1900" dirty="0">
                <a:latin typeface="Times New Roman" panose="02020603050405020304" pitchFamily="18" charset="0"/>
                <a:cs typeface="Times New Roman" panose="02020603050405020304" pitchFamily="18" charset="0"/>
              </a:rPr>
              <a:t># To copy all JSON Reference data to same location:</a:t>
            </a:r>
          </a:p>
          <a:p>
            <a:pPr marL="0" indent="0">
              <a:buNone/>
            </a:pPr>
            <a:endParaRPr lang="en-IN" sz="1900" dirty="0">
              <a:latin typeface="Times New Roman" panose="02020603050405020304" pitchFamily="18" charset="0"/>
              <a:cs typeface="Times New Roman" panose="02020603050405020304" pitchFamily="18" charset="0"/>
            </a:endParaRP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 s3://de-on-youtube-raw-useast1-dev/youtube/raw_statistics_reference_data/ --recursive --exclude "*" --include "*.</a:t>
            </a:r>
            <a:r>
              <a:rPr lang="en-IN" sz="1900" dirty="0" err="1">
                <a:latin typeface="Times New Roman" panose="02020603050405020304" pitchFamily="18" charset="0"/>
                <a:cs typeface="Times New Roman" panose="02020603050405020304" pitchFamily="18" charset="0"/>
              </a:rPr>
              <a:t>json</a:t>
            </a:r>
            <a:r>
              <a:rPr lang="en-IN" sz="1900" dirty="0">
                <a:latin typeface="Times New Roman" panose="02020603050405020304" pitchFamily="18" charset="0"/>
                <a:cs typeface="Times New Roman" panose="02020603050405020304" pitchFamily="18" charset="0"/>
              </a:rPr>
              <a:t>"</a:t>
            </a:r>
          </a:p>
          <a:p>
            <a:pPr marL="0" indent="0">
              <a:buNone/>
            </a:pPr>
            <a:endParaRPr lang="en-IN" sz="1900" dirty="0">
              <a:latin typeface="Times New Roman" panose="02020603050405020304" pitchFamily="18" charset="0"/>
              <a:cs typeface="Times New Roman" panose="02020603050405020304" pitchFamily="18" charset="0"/>
            </a:endParaRPr>
          </a:p>
          <a:p>
            <a:pPr marL="0" indent="0">
              <a:buNone/>
            </a:pPr>
            <a:r>
              <a:rPr lang="en-IN" sz="1900" dirty="0">
                <a:latin typeface="Times New Roman" panose="02020603050405020304" pitchFamily="18" charset="0"/>
                <a:cs typeface="Times New Roman" panose="02020603050405020304" pitchFamily="18" charset="0"/>
              </a:rPr>
              <a:t>2. </a:t>
            </a:r>
            <a:r>
              <a:rPr lang="en-IN" sz="1900" b="1" dirty="0">
                <a:latin typeface="Times New Roman" panose="02020603050405020304" pitchFamily="18" charset="0"/>
                <a:cs typeface="Times New Roman" panose="02020603050405020304" pitchFamily="18" charset="0"/>
              </a:rPr>
              <a:t>Raw_statistics  </a:t>
            </a:r>
            <a:r>
              <a:rPr lang="en-IN" sz="1900" dirty="0">
                <a:latin typeface="Times New Roman" panose="02020603050405020304" pitchFamily="18" charset="0"/>
                <a:cs typeface="Times New Roman" panose="02020603050405020304" pitchFamily="18" charset="0"/>
              </a:rPr>
              <a:t>Folder , where all the csv files are stored in different folders according to their Country Code</a:t>
            </a:r>
          </a:p>
          <a:p>
            <a:pPr marL="0" indent="0">
              <a:buNone/>
            </a:pPr>
            <a:endParaRPr lang="en-IN" sz="1900" dirty="0">
              <a:latin typeface="Times New Roman" panose="02020603050405020304" pitchFamily="18" charset="0"/>
              <a:cs typeface="Times New Roman" panose="02020603050405020304" pitchFamily="18" charset="0"/>
            </a:endParaRPr>
          </a:p>
          <a:p>
            <a:pPr marL="0" indent="0">
              <a:buNone/>
            </a:pPr>
            <a:r>
              <a:rPr lang="en-IN" sz="1900" dirty="0">
                <a:latin typeface="Times New Roman" panose="02020603050405020304" pitchFamily="18" charset="0"/>
                <a:cs typeface="Times New Roman" panose="02020603050405020304" pitchFamily="18" charset="0"/>
              </a:rPr>
              <a:t># To copy .csv Files w.r.t there Country Code Folders:</a:t>
            </a:r>
          </a:p>
          <a:p>
            <a:pPr marL="0" indent="0">
              <a:buNone/>
            </a:pPr>
            <a:endParaRPr lang="en-IN" sz="1900" dirty="0">
              <a:latin typeface="Times New Roman" panose="02020603050405020304" pitchFamily="18" charset="0"/>
              <a:cs typeface="Times New Roman" panose="02020603050405020304" pitchFamily="18" charset="0"/>
            </a:endParaRP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CAvideos.csv s3://de-on-youtube-raw-useast1-dev/youtube/raw_statistics/region=ca/</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DEvideos.csv s3://de-on-youtube-raw-useast1-dev/youtube/raw_statistics/region=de/</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FRvideos.csv s3://de-on-youtube-raw-useast1-dev/youtube/raw_statistics/region=fr/</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GBvideos.csv s3://de-on-youtube-raw-useast1-dev/youtube/raw_statistics/region=gb/</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INvideos.csv s3://de-on-youtube-raw-useast1-dev/youtube/raw_statistics/region=in/</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JPvideos.csv s3://de-on-youtube-raw-useast1-dev/youtube/raw_statistics/region=jp/</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KRvideos.csv s3://de-on-youtube-raw-useast1-dev/youtube/raw_statistics/region=kr/</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MXvideos.csv s3://de-on-youtube-raw-useast1-dev/youtube/raw_statistics/region=mx/</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RUvideos.csv s3://de-on-youtube-raw-useast1-dev/youtube/raw_statistics/region=ru/</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USvideos.csv s3://de-on-youtube-raw-useast1-dev/youtube/raw_statistics/region=us/</a:t>
            </a:r>
          </a:p>
          <a:p>
            <a:pPr marL="514350" indent="-514350">
              <a:buAutoNum type="arabicPeriod"/>
            </a:pPr>
            <a:endParaRPr lang="en-IN" dirty="0"/>
          </a:p>
        </p:txBody>
      </p:sp>
    </p:spTree>
    <p:extLst>
      <p:ext uri="{BB962C8B-B14F-4D97-AF65-F5344CB8AC3E}">
        <p14:creationId xmlns:p14="http://schemas.microsoft.com/office/powerpoint/2010/main" val="3065160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D0943-37C1-66EC-296B-BAA97A4D8B3B}"/>
              </a:ext>
            </a:extLst>
          </p:cNvPr>
          <p:cNvSpPr>
            <a:spLocks noGrp="1"/>
          </p:cNvSpPr>
          <p:nvPr>
            <p:ph type="title"/>
          </p:nvPr>
        </p:nvSpPr>
        <p:spPr>
          <a:xfrm>
            <a:off x="206477" y="-648719"/>
            <a:ext cx="10878329" cy="1445950"/>
          </a:xfrm>
        </p:spPr>
        <p:txBody>
          <a:bodyPr/>
          <a:lstStyle/>
          <a:p>
            <a:r>
              <a:rPr lang="en-IN" sz="1800" dirty="0">
                <a:solidFill>
                  <a:schemeClr val="tx1"/>
                </a:solidFill>
                <a:latin typeface="Times New Roman" panose="02020603050405020304" pitchFamily="18" charset="0"/>
                <a:cs typeface="Times New Roman" panose="02020603050405020304" pitchFamily="18" charset="0"/>
              </a:rPr>
              <a:t>We have Two Folders – raw_statistics – For Region wise .csv Files &amp;  </a:t>
            </a:r>
            <a:br>
              <a:rPr lang="en-IN" sz="1800" dirty="0">
                <a:solidFill>
                  <a:schemeClr val="tx1"/>
                </a:solidFill>
                <a:latin typeface="Times New Roman" panose="02020603050405020304" pitchFamily="18" charset="0"/>
                <a:cs typeface="Times New Roman" panose="02020603050405020304" pitchFamily="18" charset="0"/>
              </a:rPr>
            </a:br>
            <a:r>
              <a:rPr lang="en-IN" sz="1800" dirty="0">
                <a:solidFill>
                  <a:schemeClr val="tx1"/>
                </a:solidFill>
                <a:latin typeface="Times New Roman" panose="02020603050405020304" pitchFamily="18" charset="0"/>
                <a:cs typeface="Times New Roman" panose="02020603050405020304" pitchFamily="18" charset="0"/>
              </a:rPr>
              <a:t>raw_statistics_reference_data for .Json Files</a:t>
            </a:r>
          </a:p>
        </p:txBody>
      </p:sp>
      <p:pic>
        <p:nvPicPr>
          <p:cNvPr id="6" name="Picture 5">
            <a:extLst>
              <a:ext uri="{FF2B5EF4-FFF2-40B4-BE49-F238E27FC236}">
                <a16:creationId xmlns:a16="http://schemas.microsoft.com/office/drawing/2014/main" id="{7F252E2E-0CFF-19C1-264B-313177755FCC}"/>
              </a:ext>
            </a:extLst>
          </p:cNvPr>
          <p:cNvPicPr>
            <a:picLocks noChangeAspect="1"/>
          </p:cNvPicPr>
          <p:nvPr/>
        </p:nvPicPr>
        <p:blipFill>
          <a:blip r:embed="rId2"/>
          <a:stretch>
            <a:fillRect/>
          </a:stretch>
        </p:blipFill>
        <p:spPr>
          <a:xfrm>
            <a:off x="5575237" y="3982064"/>
            <a:ext cx="6413015" cy="2679161"/>
          </a:xfrm>
          <a:prstGeom prst="rect">
            <a:avLst/>
          </a:prstGeom>
        </p:spPr>
      </p:pic>
      <p:pic>
        <p:nvPicPr>
          <p:cNvPr id="9" name="Picture 8">
            <a:extLst>
              <a:ext uri="{FF2B5EF4-FFF2-40B4-BE49-F238E27FC236}">
                <a16:creationId xmlns:a16="http://schemas.microsoft.com/office/drawing/2014/main" id="{3AD01C9F-A6D8-BB56-EAFC-DA20A88106C5}"/>
              </a:ext>
            </a:extLst>
          </p:cNvPr>
          <p:cNvPicPr>
            <a:picLocks noChangeAspect="1"/>
          </p:cNvPicPr>
          <p:nvPr/>
        </p:nvPicPr>
        <p:blipFill>
          <a:blip r:embed="rId3"/>
          <a:stretch>
            <a:fillRect/>
          </a:stretch>
        </p:blipFill>
        <p:spPr>
          <a:xfrm>
            <a:off x="108155" y="902361"/>
            <a:ext cx="5987845" cy="2836349"/>
          </a:xfrm>
          <a:prstGeom prst="rect">
            <a:avLst/>
          </a:prstGeom>
        </p:spPr>
      </p:pic>
      <p:pic>
        <p:nvPicPr>
          <p:cNvPr id="10" name="Picture 9">
            <a:extLst>
              <a:ext uri="{FF2B5EF4-FFF2-40B4-BE49-F238E27FC236}">
                <a16:creationId xmlns:a16="http://schemas.microsoft.com/office/drawing/2014/main" id="{394803F2-6B14-5643-9437-FE6B17122F3C}"/>
              </a:ext>
            </a:extLst>
          </p:cNvPr>
          <p:cNvPicPr>
            <a:picLocks noChangeAspect="1"/>
          </p:cNvPicPr>
          <p:nvPr/>
        </p:nvPicPr>
        <p:blipFill>
          <a:blip r:embed="rId4"/>
          <a:stretch>
            <a:fillRect/>
          </a:stretch>
        </p:blipFill>
        <p:spPr>
          <a:xfrm>
            <a:off x="108155" y="4155833"/>
            <a:ext cx="4653387" cy="2505392"/>
          </a:xfrm>
          <a:prstGeom prst="rect">
            <a:avLst/>
          </a:prstGeom>
        </p:spPr>
      </p:pic>
      <p:sp>
        <p:nvSpPr>
          <p:cNvPr id="11" name="Arrow: Left 10">
            <a:extLst>
              <a:ext uri="{FF2B5EF4-FFF2-40B4-BE49-F238E27FC236}">
                <a16:creationId xmlns:a16="http://schemas.microsoft.com/office/drawing/2014/main" id="{4D2E4263-3DCD-6BC5-470F-75506671AB09}"/>
              </a:ext>
            </a:extLst>
          </p:cNvPr>
          <p:cNvSpPr/>
          <p:nvPr/>
        </p:nvSpPr>
        <p:spPr>
          <a:xfrm>
            <a:off x="4857135" y="5250426"/>
            <a:ext cx="462117" cy="24580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84012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8DE89-7BE7-6070-E70E-872F23EEACDC}"/>
              </a:ext>
            </a:extLst>
          </p:cNvPr>
          <p:cNvSpPr>
            <a:spLocks noGrp="1"/>
          </p:cNvSpPr>
          <p:nvPr>
            <p:ph type="title"/>
          </p:nvPr>
        </p:nvSpPr>
        <p:spPr>
          <a:xfrm>
            <a:off x="1048200" y="360641"/>
            <a:ext cx="10095600" cy="936800"/>
          </a:xfrm>
        </p:spPr>
        <p:txBody>
          <a:bodyPr/>
          <a:lstStyle/>
          <a:p>
            <a:r>
              <a:rPr lang="en-IN" sz="3200" dirty="0"/>
              <a:t>Agenda</a:t>
            </a:r>
          </a:p>
        </p:txBody>
      </p:sp>
      <p:sp>
        <p:nvSpPr>
          <p:cNvPr id="3" name="Content Placeholder 2">
            <a:extLst>
              <a:ext uri="{FF2B5EF4-FFF2-40B4-BE49-F238E27FC236}">
                <a16:creationId xmlns:a16="http://schemas.microsoft.com/office/drawing/2014/main" id="{4AB3EF9C-5CAD-4832-969A-B5541462F3EA}"/>
              </a:ext>
            </a:extLst>
          </p:cNvPr>
          <p:cNvSpPr>
            <a:spLocks noGrp="1"/>
          </p:cNvSpPr>
          <p:nvPr>
            <p:ph idx="1"/>
          </p:nvPr>
        </p:nvSpPr>
        <p:spPr>
          <a:xfrm>
            <a:off x="704071" y="1732559"/>
            <a:ext cx="10095600" cy="4764800"/>
          </a:xfrm>
        </p:spPr>
        <p:txBody>
          <a:bodyPr/>
          <a:lstStyle/>
          <a:p>
            <a:pPr>
              <a:buFont typeface="Wingdings" panose="05000000000000000000" pitchFamily="2" charset="2"/>
              <a:buChar char="ü"/>
            </a:pPr>
            <a:r>
              <a:rPr lang="en-IN" sz="2200" dirty="0"/>
              <a:t>Basics of Lake House Architecture</a:t>
            </a:r>
          </a:p>
          <a:p>
            <a:pPr>
              <a:buFont typeface="Wingdings" panose="05000000000000000000" pitchFamily="2" charset="2"/>
              <a:buChar char="ü"/>
            </a:pPr>
            <a:r>
              <a:rPr lang="en-IN" sz="2200" dirty="0"/>
              <a:t>What is Aws Glue Data </a:t>
            </a:r>
            <a:r>
              <a:rPr lang="en-IN" sz="2200" dirty="0" err="1"/>
              <a:t>Catalog</a:t>
            </a:r>
            <a:endParaRPr lang="en-IN" sz="2200" dirty="0"/>
          </a:p>
          <a:p>
            <a:pPr>
              <a:buFont typeface="Wingdings" panose="05000000000000000000" pitchFamily="2" charset="2"/>
              <a:buChar char="ü"/>
            </a:pPr>
            <a:r>
              <a:rPr lang="en-IN" sz="2200" dirty="0" err="1"/>
              <a:t>Cataloging</a:t>
            </a:r>
            <a:r>
              <a:rPr lang="en-IN" sz="2200" dirty="0"/>
              <a:t> our YouTube Data</a:t>
            </a:r>
          </a:p>
        </p:txBody>
      </p:sp>
      <p:pic>
        <p:nvPicPr>
          <p:cNvPr id="5" name="Picture 4">
            <a:extLst>
              <a:ext uri="{FF2B5EF4-FFF2-40B4-BE49-F238E27FC236}">
                <a16:creationId xmlns:a16="http://schemas.microsoft.com/office/drawing/2014/main" id="{E9E0C67C-D8BC-B74F-F19D-9C1AA473556E}"/>
              </a:ext>
            </a:extLst>
          </p:cNvPr>
          <p:cNvPicPr>
            <a:picLocks noChangeAspect="1"/>
          </p:cNvPicPr>
          <p:nvPr/>
        </p:nvPicPr>
        <p:blipFill>
          <a:blip r:embed="rId2"/>
          <a:stretch>
            <a:fillRect/>
          </a:stretch>
        </p:blipFill>
        <p:spPr>
          <a:xfrm>
            <a:off x="7394951" y="1849415"/>
            <a:ext cx="3134882" cy="4764800"/>
          </a:xfrm>
          <a:prstGeom prst="rect">
            <a:avLst/>
          </a:prstGeom>
        </p:spPr>
      </p:pic>
    </p:spTree>
    <p:extLst>
      <p:ext uri="{BB962C8B-B14F-4D97-AF65-F5344CB8AC3E}">
        <p14:creationId xmlns:p14="http://schemas.microsoft.com/office/powerpoint/2010/main" val="2094121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7779-E40C-A3A6-2FAA-90F860461B96}"/>
              </a:ext>
            </a:extLst>
          </p:cNvPr>
          <p:cNvSpPr>
            <a:spLocks noGrp="1"/>
          </p:cNvSpPr>
          <p:nvPr>
            <p:ph type="title"/>
          </p:nvPr>
        </p:nvSpPr>
        <p:spPr>
          <a:xfrm>
            <a:off x="940045" y="-253473"/>
            <a:ext cx="10095600" cy="936800"/>
          </a:xfrm>
        </p:spPr>
        <p:txBody>
          <a:bodyPr/>
          <a:lstStyle/>
          <a:p>
            <a:r>
              <a:rPr lang="en-IN" sz="2400" b="1" dirty="0"/>
              <a:t>What is Data Lake House Architecture ?</a:t>
            </a:r>
          </a:p>
        </p:txBody>
      </p:sp>
      <p:sp>
        <p:nvSpPr>
          <p:cNvPr id="3" name="Content Placeholder 2">
            <a:extLst>
              <a:ext uri="{FF2B5EF4-FFF2-40B4-BE49-F238E27FC236}">
                <a16:creationId xmlns:a16="http://schemas.microsoft.com/office/drawing/2014/main" id="{A5AEC1B8-0DC3-FCED-74AD-74E0E7E57239}"/>
              </a:ext>
            </a:extLst>
          </p:cNvPr>
          <p:cNvSpPr>
            <a:spLocks noGrp="1"/>
          </p:cNvSpPr>
          <p:nvPr>
            <p:ph idx="1"/>
          </p:nvPr>
        </p:nvSpPr>
        <p:spPr>
          <a:xfrm>
            <a:off x="428768" y="1239815"/>
            <a:ext cx="10095600" cy="4764800"/>
          </a:xfrm>
        </p:spPr>
        <p:txBody>
          <a:bodyPr/>
          <a:lstStyle/>
          <a:p>
            <a:pPr>
              <a:buFont typeface="Wingdings" panose="05000000000000000000" pitchFamily="2" charset="2"/>
              <a:buChar char="ü"/>
            </a:pPr>
            <a:r>
              <a:rPr lang="en-US" sz="1800" b="0" i="0" dirty="0">
                <a:solidFill>
                  <a:srgbClr val="4D5156"/>
                </a:solidFill>
                <a:effectLst/>
                <a:latin typeface="Times New Roman" panose="02020603050405020304" pitchFamily="18" charset="0"/>
                <a:cs typeface="Times New Roman" panose="02020603050405020304" pitchFamily="18" charset="0"/>
              </a:rPr>
              <a:t>A data lake Is a massive repository of structured and unstructured data, and the purpose for this data has not been define, &amp; Use for Running ELT/ETL Jobs</a:t>
            </a:r>
          </a:p>
          <a:p>
            <a:pPr marL="38100" indent="0">
              <a:buNone/>
            </a:pPr>
            <a:endParaRPr lang="en-US" sz="1800" dirty="0">
              <a:solidFill>
                <a:srgbClr val="4D5156"/>
              </a:solidFill>
              <a:latin typeface="Times New Roman" panose="02020603050405020304" pitchFamily="18" charset="0"/>
              <a:cs typeface="Times New Roman" panose="02020603050405020304" pitchFamily="18" charset="0"/>
            </a:endParaRPr>
          </a:p>
          <a:p>
            <a:pPr marL="38100" indent="0">
              <a:buNone/>
            </a:pPr>
            <a:r>
              <a:rPr lang="en-US" sz="1800" dirty="0">
                <a:solidFill>
                  <a:srgbClr val="4D5156"/>
                </a:solidFill>
                <a:latin typeface="Times New Roman" panose="02020603050405020304" pitchFamily="18" charset="0"/>
                <a:cs typeface="Times New Roman" panose="02020603050405020304" pitchFamily="18" charset="0"/>
              </a:rPr>
              <a:t>Key Elements:</a:t>
            </a:r>
          </a:p>
          <a:p>
            <a:pPr marL="38100" indent="0">
              <a:buNone/>
            </a:pPr>
            <a:endParaRPr lang="en-US" sz="1800" dirty="0">
              <a:solidFill>
                <a:srgbClr val="4D5156"/>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1800" dirty="0">
                <a:solidFill>
                  <a:srgbClr val="4D5156"/>
                </a:solidFill>
                <a:latin typeface="Times New Roman" panose="02020603050405020304" pitchFamily="18" charset="0"/>
                <a:cs typeface="Times New Roman" panose="02020603050405020304" pitchFamily="18" charset="0"/>
              </a:rPr>
              <a:t>Scalable Data Lakes</a:t>
            </a:r>
          </a:p>
          <a:p>
            <a:pPr>
              <a:buFont typeface="Wingdings" panose="05000000000000000000" pitchFamily="2" charset="2"/>
              <a:buChar char="ü"/>
            </a:pPr>
            <a:r>
              <a:rPr lang="en-US" sz="1800" dirty="0">
                <a:solidFill>
                  <a:srgbClr val="4D5156"/>
                </a:solidFill>
                <a:latin typeface="Times New Roman" panose="02020603050405020304" pitchFamily="18" charset="0"/>
                <a:cs typeface="Times New Roman" panose="02020603050405020304" pitchFamily="18" charset="0"/>
              </a:rPr>
              <a:t>Purpose – Built Data Services</a:t>
            </a:r>
          </a:p>
          <a:p>
            <a:pPr>
              <a:buFont typeface="Wingdings" panose="05000000000000000000" pitchFamily="2" charset="2"/>
              <a:buChar char="ü"/>
            </a:pPr>
            <a:r>
              <a:rPr lang="en-US" sz="1800" dirty="0">
                <a:solidFill>
                  <a:srgbClr val="4D5156"/>
                </a:solidFill>
                <a:latin typeface="Times New Roman" panose="02020603050405020304" pitchFamily="18" charset="0"/>
                <a:cs typeface="Times New Roman" panose="02020603050405020304" pitchFamily="18" charset="0"/>
              </a:rPr>
              <a:t>Seamless Data Movement </a:t>
            </a:r>
          </a:p>
          <a:p>
            <a:pPr>
              <a:buFont typeface="Wingdings" panose="05000000000000000000" pitchFamily="2" charset="2"/>
              <a:buChar char="ü"/>
            </a:pPr>
            <a:r>
              <a:rPr lang="en-US" sz="1800" dirty="0">
                <a:solidFill>
                  <a:srgbClr val="4D5156"/>
                </a:solidFill>
                <a:latin typeface="Times New Roman" panose="02020603050405020304" pitchFamily="18" charset="0"/>
                <a:cs typeface="Times New Roman" panose="02020603050405020304" pitchFamily="18" charset="0"/>
              </a:rPr>
              <a:t>Unified Governance</a:t>
            </a:r>
          </a:p>
          <a:p>
            <a:pPr>
              <a:buFont typeface="Wingdings" panose="05000000000000000000" pitchFamily="2" charset="2"/>
              <a:buChar char="ü"/>
            </a:pPr>
            <a:r>
              <a:rPr lang="en-US" sz="1800" dirty="0">
                <a:solidFill>
                  <a:srgbClr val="4D5156"/>
                </a:solidFill>
                <a:latin typeface="Times New Roman" panose="02020603050405020304" pitchFamily="18" charset="0"/>
                <a:cs typeface="Times New Roman" panose="02020603050405020304" pitchFamily="18" charset="0"/>
              </a:rPr>
              <a:t>Performant &amp; Cost - Effective</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6E6FEC2-292C-2E9A-494A-09E4E6F82475}"/>
              </a:ext>
            </a:extLst>
          </p:cNvPr>
          <p:cNvPicPr>
            <a:picLocks noChangeAspect="1"/>
          </p:cNvPicPr>
          <p:nvPr/>
        </p:nvPicPr>
        <p:blipFill>
          <a:blip r:embed="rId2"/>
          <a:stretch>
            <a:fillRect/>
          </a:stretch>
        </p:blipFill>
        <p:spPr>
          <a:xfrm>
            <a:off x="6515371" y="2910348"/>
            <a:ext cx="4941668" cy="3732724"/>
          </a:xfrm>
          <a:prstGeom prst="rect">
            <a:avLst/>
          </a:prstGeom>
        </p:spPr>
      </p:pic>
    </p:spTree>
    <p:extLst>
      <p:ext uri="{BB962C8B-B14F-4D97-AF65-F5344CB8AC3E}">
        <p14:creationId xmlns:p14="http://schemas.microsoft.com/office/powerpoint/2010/main" val="46512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CC91D-15A9-BEFE-2C11-83B03F11A126}"/>
              </a:ext>
            </a:extLst>
          </p:cNvPr>
          <p:cNvSpPr>
            <a:spLocks noGrp="1"/>
          </p:cNvSpPr>
          <p:nvPr>
            <p:ph type="title"/>
          </p:nvPr>
        </p:nvSpPr>
        <p:spPr>
          <a:xfrm>
            <a:off x="297722" y="-177401"/>
            <a:ext cx="10095600" cy="936800"/>
          </a:xfrm>
        </p:spPr>
        <p:txBody>
          <a:bodyPr/>
          <a:lstStyle/>
          <a:p>
            <a:r>
              <a:rPr lang="en-IN" b="1" dirty="0"/>
              <a:t>AWS Lake Formation</a:t>
            </a:r>
          </a:p>
        </p:txBody>
      </p:sp>
      <p:sp>
        <p:nvSpPr>
          <p:cNvPr id="3" name="Content Placeholder 2">
            <a:extLst>
              <a:ext uri="{FF2B5EF4-FFF2-40B4-BE49-F238E27FC236}">
                <a16:creationId xmlns:a16="http://schemas.microsoft.com/office/drawing/2014/main" id="{DD4F068F-DD6A-296C-1625-D1D1E41F9DFF}"/>
              </a:ext>
            </a:extLst>
          </p:cNvPr>
          <p:cNvSpPr>
            <a:spLocks noGrp="1"/>
          </p:cNvSpPr>
          <p:nvPr>
            <p:ph idx="1"/>
          </p:nvPr>
        </p:nvSpPr>
        <p:spPr>
          <a:xfrm>
            <a:off x="698090" y="1455174"/>
            <a:ext cx="10445710" cy="4991893"/>
          </a:xfrm>
        </p:spPr>
        <p:txBody>
          <a:bodyPr/>
          <a:lstStyle/>
          <a:p>
            <a:pPr marL="38100" indent="0">
              <a:buNone/>
            </a:pPr>
            <a:r>
              <a:rPr lang="en-US" sz="1800" dirty="0">
                <a:latin typeface="Times New Roman" panose="02020603050405020304" pitchFamily="18" charset="0"/>
                <a:cs typeface="Times New Roman" panose="02020603050405020304" pitchFamily="18" charset="0"/>
              </a:rPr>
              <a:t>Data lake = central place to have all your data for analytics purposes </a:t>
            </a:r>
          </a:p>
          <a:p>
            <a:pPr marL="38100" indent="0">
              <a:buNone/>
            </a:pPr>
            <a:r>
              <a:rPr lang="en-US" sz="1800" dirty="0">
                <a:latin typeface="Times New Roman" panose="02020603050405020304" pitchFamily="18" charset="0"/>
                <a:cs typeface="Times New Roman" panose="02020603050405020304" pitchFamily="18" charset="0"/>
              </a:rPr>
              <a:t>• Fully managed service that makes it easy to setup a data lake in days </a:t>
            </a:r>
          </a:p>
          <a:p>
            <a:pPr marL="38100" indent="0">
              <a:buNone/>
            </a:pPr>
            <a:r>
              <a:rPr lang="en-US" sz="1800" dirty="0">
                <a:latin typeface="Times New Roman" panose="02020603050405020304" pitchFamily="18" charset="0"/>
                <a:cs typeface="Times New Roman" panose="02020603050405020304" pitchFamily="18" charset="0"/>
              </a:rPr>
              <a:t>• Discover, cleanse, transform, and ingest data into your Data Lake </a:t>
            </a:r>
          </a:p>
          <a:p>
            <a:pPr marL="38100" indent="0">
              <a:buNone/>
            </a:pPr>
            <a:r>
              <a:rPr lang="en-US" sz="1800" dirty="0">
                <a:latin typeface="Times New Roman" panose="02020603050405020304" pitchFamily="18" charset="0"/>
                <a:cs typeface="Times New Roman" panose="02020603050405020304" pitchFamily="18" charset="0"/>
              </a:rPr>
              <a:t>• It automates many complex manual steps (collecting, cleansing, moving, cataloging data, …) and de-duplicate (using ML Transforms) • Combine structured and unstructured data in the data lake</a:t>
            </a:r>
          </a:p>
          <a:p>
            <a:pPr marL="38100" indent="0">
              <a:buNone/>
            </a:pPr>
            <a:r>
              <a:rPr lang="en-US" sz="1800" dirty="0">
                <a:latin typeface="Times New Roman" panose="02020603050405020304" pitchFamily="18" charset="0"/>
                <a:cs typeface="Times New Roman" panose="02020603050405020304" pitchFamily="18" charset="0"/>
              </a:rPr>
              <a:t>• Out-of-the-box source blueprints: S3, RDS, Relational &amp; NoSQL DB… </a:t>
            </a:r>
          </a:p>
          <a:p>
            <a:pPr marL="38100" indent="0">
              <a:buNone/>
            </a:pPr>
            <a:r>
              <a:rPr lang="en-US" sz="1800" dirty="0">
                <a:latin typeface="Times New Roman" panose="02020603050405020304" pitchFamily="18" charset="0"/>
                <a:cs typeface="Times New Roman" panose="02020603050405020304" pitchFamily="18" charset="0"/>
              </a:rPr>
              <a:t>• Fine-grained Access Control for your applications (row and column-level) • Built on top of AWS Glue</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8B38A93-AEEF-4114-E7AA-D62E24EF472C}"/>
              </a:ext>
            </a:extLst>
          </p:cNvPr>
          <p:cNvPicPr>
            <a:picLocks noChangeAspect="1"/>
          </p:cNvPicPr>
          <p:nvPr/>
        </p:nvPicPr>
        <p:blipFill>
          <a:blip r:embed="rId2"/>
          <a:stretch>
            <a:fillRect/>
          </a:stretch>
        </p:blipFill>
        <p:spPr>
          <a:xfrm>
            <a:off x="3231587" y="61769"/>
            <a:ext cx="661987" cy="704850"/>
          </a:xfrm>
          <a:prstGeom prst="rect">
            <a:avLst/>
          </a:prstGeom>
        </p:spPr>
      </p:pic>
    </p:spTree>
    <p:extLst>
      <p:ext uri="{BB962C8B-B14F-4D97-AF65-F5344CB8AC3E}">
        <p14:creationId xmlns:p14="http://schemas.microsoft.com/office/powerpoint/2010/main" val="2277050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FCDE-DC7F-09A5-469A-132830E796E6}"/>
              </a:ext>
            </a:extLst>
          </p:cNvPr>
          <p:cNvSpPr>
            <a:spLocks noGrp="1"/>
          </p:cNvSpPr>
          <p:nvPr>
            <p:ph type="title"/>
          </p:nvPr>
        </p:nvSpPr>
        <p:spPr>
          <a:xfrm>
            <a:off x="114136" y="-308830"/>
            <a:ext cx="10095600" cy="936800"/>
          </a:xfrm>
        </p:spPr>
        <p:txBody>
          <a:bodyPr/>
          <a:lstStyle/>
          <a:p>
            <a:r>
              <a:rPr lang="en-IN" b="1" dirty="0"/>
              <a:t>Aws Glue</a:t>
            </a:r>
          </a:p>
        </p:txBody>
      </p:sp>
      <p:sp>
        <p:nvSpPr>
          <p:cNvPr id="3" name="Content Placeholder 2">
            <a:extLst>
              <a:ext uri="{FF2B5EF4-FFF2-40B4-BE49-F238E27FC236}">
                <a16:creationId xmlns:a16="http://schemas.microsoft.com/office/drawing/2014/main" id="{BD61E8A3-16AC-B5D3-9A02-F47DB314AB4A}"/>
              </a:ext>
            </a:extLst>
          </p:cNvPr>
          <p:cNvSpPr>
            <a:spLocks noGrp="1"/>
          </p:cNvSpPr>
          <p:nvPr>
            <p:ph idx="1"/>
          </p:nvPr>
        </p:nvSpPr>
        <p:spPr>
          <a:xfrm>
            <a:off x="218439" y="627970"/>
            <a:ext cx="10095600" cy="4764800"/>
          </a:xfrm>
        </p:spPr>
        <p:txBody>
          <a:bodyPr/>
          <a:lstStyle/>
          <a:p>
            <a:pPr marL="38100" indent="0">
              <a:buNone/>
            </a:pPr>
            <a:r>
              <a:rPr lang="en-IN" sz="1600" dirty="0">
                <a:latin typeface="Times New Roman" panose="02020603050405020304" pitchFamily="18" charset="0"/>
                <a:cs typeface="Times New Roman" panose="02020603050405020304" pitchFamily="18" charset="0"/>
              </a:rPr>
              <a:t>1. Managed ETL Service</a:t>
            </a:r>
          </a:p>
          <a:p>
            <a:pPr marL="38100" indent="0">
              <a:buNone/>
            </a:pPr>
            <a:r>
              <a:rPr lang="en-IN" sz="1600" dirty="0">
                <a:latin typeface="Times New Roman" panose="02020603050405020304" pitchFamily="18" charset="0"/>
                <a:cs typeface="Times New Roman" panose="02020603050405020304" pitchFamily="18" charset="0"/>
              </a:rPr>
              <a:t>2. Useful to prepare &amp; Transform Data for Analytics</a:t>
            </a:r>
          </a:p>
          <a:p>
            <a:pPr marL="38100" indent="0">
              <a:buNone/>
            </a:pPr>
            <a:r>
              <a:rPr lang="en-IN" sz="1600" dirty="0">
                <a:latin typeface="Times New Roman" panose="02020603050405020304" pitchFamily="18" charset="0"/>
                <a:cs typeface="Times New Roman" panose="02020603050405020304" pitchFamily="18" charset="0"/>
              </a:rPr>
              <a:t>3. Fully Serverless Service</a:t>
            </a:r>
          </a:p>
        </p:txBody>
      </p:sp>
      <p:pic>
        <p:nvPicPr>
          <p:cNvPr id="5" name="Picture 4">
            <a:extLst>
              <a:ext uri="{FF2B5EF4-FFF2-40B4-BE49-F238E27FC236}">
                <a16:creationId xmlns:a16="http://schemas.microsoft.com/office/drawing/2014/main" id="{D39F2433-7643-A481-F4B1-365DF57746F0}"/>
              </a:ext>
            </a:extLst>
          </p:cNvPr>
          <p:cNvPicPr>
            <a:picLocks noChangeAspect="1"/>
          </p:cNvPicPr>
          <p:nvPr/>
        </p:nvPicPr>
        <p:blipFill>
          <a:blip r:embed="rId2"/>
          <a:stretch>
            <a:fillRect/>
          </a:stretch>
        </p:blipFill>
        <p:spPr>
          <a:xfrm>
            <a:off x="1608803" y="83210"/>
            <a:ext cx="538315" cy="568222"/>
          </a:xfrm>
          <a:prstGeom prst="rect">
            <a:avLst/>
          </a:prstGeom>
        </p:spPr>
      </p:pic>
      <p:pic>
        <p:nvPicPr>
          <p:cNvPr id="7" name="Picture 6">
            <a:extLst>
              <a:ext uri="{FF2B5EF4-FFF2-40B4-BE49-F238E27FC236}">
                <a16:creationId xmlns:a16="http://schemas.microsoft.com/office/drawing/2014/main" id="{5CCEDFEE-F8F6-14A0-5E23-8FF7CCA5ACE7}"/>
              </a:ext>
            </a:extLst>
          </p:cNvPr>
          <p:cNvPicPr>
            <a:picLocks noChangeAspect="1"/>
          </p:cNvPicPr>
          <p:nvPr/>
        </p:nvPicPr>
        <p:blipFill>
          <a:blip r:embed="rId3"/>
          <a:stretch>
            <a:fillRect/>
          </a:stretch>
        </p:blipFill>
        <p:spPr>
          <a:xfrm>
            <a:off x="320613" y="1814624"/>
            <a:ext cx="6384987" cy="1457989"/>
          </a:xfrm>
          <a:prstGeom prst="rect">
            <a:avLst/>
          </a:prstGeom>
        </p:spPr>
      </p:pic>
      <p:pic>
        <p:nvPicPr>
          <p:cNvPr id="9" name="Picture 8">
            <a:extLst>
              <a:ext uri="{FF2B5EF4-FFF2-40B4-BE49-F238E27FC236}">
                <a16:creationId xmlns:a16="http://schemas.microsoft.com/office/drawing/2014/main" id="{7DAA332D-9EC0-1ABC-4DC1-481DA259EF25}"/>
              </a:ext>
            </a:extLst>
          </p:cNvPr>
          <p:cNvPicPr>
            <a:picLocks noChangeAspect="1"/>
          </p:cNvPicPr>
          <p:nvPr/>
        </p:nvPicPr>
        <p:blipFill>
          <a:blip r:embed="rId4"/>
          <a:stretch>
            <a:fillRect/>
          </a:stretch>
        </p:blipFill>
        <p:spPr>
          <a:xfrm>
            <a:off x="5625414" y="3887760"/>
            <a:ext cx="6452450" cy="2612975"/>
          </a:xfrm>
          <a:prstGeom prst="rect">
            <a:avLst/>
          </a:prstGeom>
        </p:spPr>
      </p:pic>
      <p:sp>
        <p:nvSpPr>
          <p:cNvPr id="10" name="Title 1">
            <a:extLst>
              <a:ext uri="{FF2B5EF4-FFF2-40B4-BE49-F238E27FC236}">
                <a16:creationId xmlns:a16="http://schemas.microsoft.com/office/drawing/2014/main" id="{DABB8C0E-7D4E-7FE6-989A-7C8ED2751E1E}"/>
              </a:ext>
            </a:extLst>
          </p:cNvPr>
          <p:cNvSpPr txBox="1">
            <a:spLocks/>
          </p:cNvSpPr>
          <p:nvPr/>
        </p:nvSpPr>
        <p:spPr>
          <a:xfrm>
            <a:off x="114136" y="4209413"/>
            <a:ext cx="7698658" cy="6527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IN" b="1" dirty="0"/>
              <a:t>Aws Glue: Convert Data Into Parquet Format</a:t>
            </a:r>
          </a:p>
        </p:txBody>
      </p:sp>
    </p:spTree>
    <p:extLst>
      <p:ext uri="{BB962C8B-B14F-4D97-AF65-F5344CB8AC3E}">
        <p14:creationId xmlns:p14="http://schemas.microsoft.com/office/powerpoint/2010/main" val="2389579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98D3E-CFED-2CCF-2C9E-DB113CEA81A3}"/>
              </a:ext>
            </a:extLst>
          </p:cNvPr>
          <p:cNvSpPr>
            <a:spLocks noGrp="1"/>
          </p:cNvSpPr>
          <p:nvPr>
            <p:ph type="title"/>
          </p:nvPr>
        </p:nvSpPr>
        <p:spPr>
          <a:xfrm>
            <a:off x="74807" y="-159495"/>
            <a:ext cx="10095600" cy="936800"/>
          </a:xfrm>
        </p:spPr>
        <p:txBody>
          <a:bodyPr/>
          <a:lstStyle/>
          <a:p>
            <a:r>
              <a:rPr lang="en-IN" sz="2300" b="1" dirty="0"/>
              <a:t>Glue Data </a:t>
            </a:r>
            <a:r>
              <a:rPr lang="en-IN" sz="2300" b="1" dirty="0" err="1"/>
              <a:t>Catalog</a:t>
            </a:r>
            <a:r>
              <a:rPr lang="en-IN" sz="2300" b="1" dirty="0"/>
              <a:t>: </a:t>
            </a:r>
            <a:r>
              <a:rPr lang="en-IN" sz="2300" b="1" dirty="0" err="1"/>
              <a:t>Catalog</a:t>
            </a:r>
            <a:r>
              <a:rPr lang="en-IN" sz="2300" b="1" dirty="0"/>
              <a:t> Of Datasets</a:t>
            </a:r>
          </a:p>
        </p:txBody>
      </p:sp>
      <p:pic>
        <p:nvPicPr>
          <p:cNvPr id="5" name="Picture 4">
            <a:extLst>
              <a:ext uri="{FF2B5EF4-FFF2-40B4-BE49-F238E27FC236}">
                <a16:creationId xmlns:a16="http://schemas.microsoft.com/office/drawing/2014/main" id="{5A40125A-9A36-5CE5-2DF6-3F1E5AFF77AA}"/>
              </a:ext>
            </a:extLst>
          </p:cNvPr>
          <p:cNvPicPr>
            <a:picLocks noChangeAspect="1"/>
          </p:cNvPicPr>
          <p:nvPr/>
        </p:nvPicPr>
        <p:blipFill>
          <a:blip r:embed="rId2"/>
          <a:stretch>
            <a:fillRect/>
          </a:stretch>
        </p:blipFill>
        <p:spPr>
          <a:xfrm>
            <a:off x="1136691" y="1563573"/>
            <a:ext cx="8518586" cy="4117891"/>
          </a:xfrm>
          <a:prstGeom prst="rect">
            <a:avLst/>
          </a:prstGeom>
        </p:spPr>
      </p:pic>
      <p:pic>
        <p:nvPicPr>
          <p:cNvPr id="7" name="Picture 6">
            <a:extLst>
              <a:ext uri="{FF2B5EF4-FFF2-40B4-BE49-F238E27FC236}">
                <a16:creationId xmlns:a16="http://schemas.microsoft.com/office/drawing/2014/main" id="{E6E11446-09B9-4E43-549A-285CFBC14D49}"/>
              </a:ext>
            </a:extLst>
          </p:cNvPr>
          <p:cNvPicPr>
            <a:picLocks noChangeAspect="1"/>
          </p:cNvPicPr>
          <p:nvPr/>
        </p:nvPicPr>
        <p:blipFill>
          <a:blip r:embed="rId3"/>
          <a:stretch>
            <a:fillRect/>
          </a:stretch>
        </p:blipFill>
        <p:spPr>
          <a:xfrm>
            <a:off x="5738889" y="154523"/>
            <a:ext cx="714221" cy="677277"/>
          </a:xfrm>
          <a:prstGeom prst="rect">
            <a:avLst/>
          </a:prstGeom>
        </p:spPr>
      </p:pic>
      <p:sp>
        <p:nvSpPr>
          <p:cNvPr id="3" name="TextBox 2">
            <a:extLst>
              <a:ext uri="{FF2B5EF4-FFF2-40B4-BE49-F238E27FC236}">
                <a16:creationId xmlns:a16="http://schemas.microsoft.com/office/drawing/2014/main" id="{80B24CE0-2C34-50F1-D193-D577F2D6AEDD}"/>
              </a:ext>
            </a:extLst>
          </p:cNvPr>
          <p:cNvSpPr txBox="1"/>
          <p:nvPr/>
        </p:nvSpPr>
        <p:spPr>
          <a:xfrm>
            <a:off x="3433224" y="5553645"/>
            <a:ext cx="5228995" cy="692497"/>
          </a:xfrm>
          <a:prstGeom prst="rect">
            <a:avLst/>
          </a:prstGeom>
          <a:noFill/>
        </p:spPr>
        <p:txBody>
          <a:bodyPr wrap="square" rtlCol="0">
            <a:spAutoFit/>
          </a:bodyPr>
          <a:lstStyle/>
          <a:p>
            <a:r>
              <a:rPr lang="en-IN" sz="1300" dirty="0">
                <a:solidFill>
                  <a:schemeClr val="accent2">
                    <a:lumMod val="75000"/>
                  </a:schemeClr>
                </a:solidFill>
                <a:latin typeface="Times New Roman" panose="02020603050405020304" pitchFamily="18" charset="0"/>
                <a:cs typeface="Times New Roman" panose="02020603050405020304" pitchFamily="18" charset="0"/>
              </a:rPr>
              <a:t>Crawler access the data coming from different data stores – writes the meta-data &amp; create Db &amp; tables in Aws Glue Data </a:t>
            </a:r>
            <a:r>
              <a:rPr lang="en-IN" sz="1300" dirty="0" err="1">
                <a:solidFill>
                  <a:schemeClr val="accent2">
                    <a:lumMod val="75000"/>
                  </a:schemeClr>
                </a:solidFill>
                <a:latin typeface="Times New Roman" panose="02020603050405020304" pitchFamily="18" charset="0"/>
                <a:cs typeface="Times New Roman" panose="02020603050405020304" pitchFamily="18" charset="0"/>
              </a:rPr>
              <a:t>Catalog</a:t>
            </a:r>
            <a:r>
              <a:rPr lang="en-IN" sz="1300" dirty="0">
                <a:solidFill>
                  <a:schemeClr val="accent2">
                    <a:lumMod val="75000"/>
                  </a:schemeClr>
                </a:solidFill>
                <a:latin typeface="Times New Roman" panose="02020603050405020304" pitchFamily="18" charset="0"/>
                <a:cs typeface="Times New Roman" panose="02020603050405020304" pitchFamily="18" charset="0"/>
              </a:rPr>
              <a:t> &amp; thus this is the whole process for Aws Glue</a:t>
            </a:r>
          </a:p>
        </p:txBody>
      </p:sp>
      <p:sp>
        <p:nvSpPr>
          <p:cNvPr id="6" name="Arrow: Up 5">
            <a:extLst>
              <a:ext uri="{FF2B5EF4-FFF2-40B4-BE49-F238E27FC236}">
                <a16:creationId xmlns:a16="http://schemas.microsoft.com/office/drawing/2014/main" id="{BA144C56-CDC7-4E09-FCDD-562CE5D30045}"/>
              </a:ext>
            </a:extLst>
          </p:cNvPr>
          <p:cNvSpPr/>
          <p:nvPr/>
        </p:nvSpPr>
        <p:spPr>
          <a:xfrm>
            <a:off x="5073445" y="5090530"/>
            <a:ext cx="245807" cy="37620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22669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A6B485-BB8D-A8DF-271A-AC6F8EEDFF51}"/>
              </a:ext>
            </a:extLst>
          </p:cNvPr>
          <p:cNvSpPr>
            <a:spLocks noGrp="1"/>
          </p:cNvSpPr>
          <p:nvPr>
            <p:ph idx="1"/>
          </p:nvPr>
        </p:nvSpPr>
        <p:spPr>
          <a:xfrm>
            <a:off x="143183" y="0"/>
            <a:ext cx="10515600" cy="4351338"/>
          </a:xfrm>
        </p:spPr>
        <p:txBody>
          <a:bodyPr/>
          <a:lstStyle/>
          <a:p>
            <a:pPr marL="38100" indent="0">
              <a:buNone/>
            </a:pPr>
            <a:r>
              <a:rPr lang="en-IN" sz="1700" b="1" dirty="0">
                <a:solidFill>
                  <a:schemeClr val="accent1">
                    <a:lumMod val="75000"/>
                  </a:schemeClr>
                </a:solidFill>
                <a:latin typeface="Times New Roman" panose="02020603050405020304" pitchFamily="18" charset="0"/>
                <a:cs typeface="Times New Roman" panose="02020603050405020304" pitchFamily="18" charset="0"/>
              </a:rPr>
              <a:t>Step 3. </a:t>
            </a:r>
            <a:r>
              <a:rPr lang="en-IN" sz="1600" dirty="0">
                <a:latin typeface="Times New Roman" panose="02020603050405020304" pitchFamily="18" charset="0"/>
                <a:cs typeface="Times New Roman" panose="02020603050405020304" pitchFamily="18" charset="0"/>
              </a:rPr>
              <a:t>We’ll know use Aws Glue(managed ETL service) create a Crawler &amp; Glue Data </a:t>
            </a:r>
            <a:r>
              <a:rPr lang="en-IN" sz="1600" dirty="0" err="1">
                <a:latin typeface="Times New Roman" panose="02020603050405020304" pitchFamily="18" charset="0"/>
                <a:cs typeface="Times New Roman" panose="02020603050405020304" pitchFamily="18" charset="0"/>
              </a:rPr>
              <a:t>Catalog</a:t>
            </a:r>
            <a:r>
              <a:rPr lang="en-IN" sz="1600" dirty="0">
                <a:latin typeface="Times New Roman" panose="02020603050405020304" pitchFamily="18" charset="0"/>
                <a:cs typeface="Times New Roman" panose="02020603050405020304" pitchFamily="18" charset="0"/>
              </a:rPr>
              <a:t>, which takes the data from multiple sources like(s3,rds,DynamDB, JDBC(On Premises Database) – performs ETL and then can use Athena/ Redshift Spectrum to Query &amp; Analyse, Redshift, </a:t>
            </a:r>
            <a:r>
              <a:rPr lang="en-IN" sz="1600" dirty="0" err="1">
                <a:latin typeface="Times New Roman" panose="02020603050405020304" pitchFamily="18" charset="0"/>
                <a:cs typeface="Times New Roman" panose="02020603050405020304" pitchFamily="18" charset="0"/>
              </a:rPr>
              <a:t>Emr</a:t>
            </a:r>
            <a:r>
              <a:rPr lang="en-IN" sz="1600" dirty="0">
                <a:latin typeface="Times New Roman" panose="02020603050405020304" pitchFamily="18" charset="0"/>
                <a:cs typeface="Times New Roman" panose="02020603050405020304" pitchFamily="18" charset="0"/>
              </a:rPr>
              <a:t> for Big Data Analysis.</a:t>
            </a:r>
          </a:p>
          <a:p>
            <a:pPr marL="38100" indent="0">
              <a:buNone/>
            </a:pPr>
            <a:r>
              <a:rPr lang="en-IN" sz="1700" b="1" dirty="0">
                <a:solidFill>
                  <a:schemeClr val="accent1">
                    <a:lumMod val="75000"/>
                  </a:schemeClr>
                </a:solidFill>
                <a:latin typeface="Times New Roman" panose="02020603050405020304" pitchFamily="18" charset="0"/>
                <a:cs typeface="Times New Roman" panose="02020603050405020304" pitchFamily="18" charset="0"/>
              </a:rPr>
              <a:t>3.1</a:t>
            </a:r>
            <a:r>
              <a:rPr lang="en-IN" sz="1600" dirty="0">
                <a:latin typeface="Times New Roman" panose="02020603050405020304" pitchFamily="18" charset="0"/>
                <a:cs typeface="Times New Roman" panose="02020603050405020304" pitchFamily="18" charset="0"/>
              </a:rPr>
              <a:t> Create a Crawler – give a unique name to it, choose a data store as s3 and give the path of Json files </a:t>
            </a:r>
            <a:r>
              <a:rPr lang="en-IN" sz="1600" dirty="0">
                <a:latin typeface="Times New Roman" panose="02020603050405020304" pitchFamily="18" charset="0"/>
                <a:cs typeface="Times New Roman" panose="02020603050405020304" pitchFamily="18" charset="0"/>
                <a:sym typeface="Wingdings" panose="05000000000000000000" pitchFamily="2" charset="2"/>
              </a:rPr>
              <a:t> </a:t>
            </a:r>
            <a:r>
              <a:rPr lang="en-IN" sz="1600" dirty="0">
                <a:latin typeface="Times New Roman" panose="02020603050405020304" pitchFamily="18" charset="0"/>
                <a:cs typeface="Times New Roman" panose="02020603050405020304" pitchFamily="18" charset="0"/>
              </a:rPr>
              <a:t>For Glue to access S3 (service – to access service) we need to create &amp; attach the IAM Role as defined below and give 2 permissions: 1. Aws S3 full access, 2. Aws Glue service Role </a:t>
            </a:r>
            <a:r>
              <a:rPr lang="en-IN" sz="1600" dirty="0">
                <a:latin typeface="Times New Roman" panose="02020603050405020304" pitchFamily="18" charset="0"/>
                <a:cs typeface="Times New Roman" panose="02020603050405020304" pitchFamily="18" charset="0"/>
                <a:sym typeface="Wingdings" panose="05000000000000000000" pitchFamily="2" charset="2"/>
              </a:rPr>
              <a:t> create a new Database &amp; then click on create Crawler and run it.</a:t>
            </a:r>
            <a:endParaRPr lang="en-IN" sz="1600" dirty="0">
              <a:latin typeface="Times New Roman" panose="02020603050405020304" pitchFamily="18" charset="0"/>
              <a:cs typeface="Times New Roman" panose="02020603050405020304" pitchFamily="18" charset="0"/>
            </a:endParaRPr>
          </a:p>
          <a:p>
            <a:pPr marL="38100" indent="0">
              <a:buNone/>
            </a:pPr>
            <a:endParaRPr lang="en-IN" dirty="0"/>
          </a:p>
        </p:txBody>
      </p:sp>
      <p:pic>
        <p:nvPicPr>
          <p:cNvPr id="4" name="Picture 3">
            <a:extLst>
              <a:ext uri="{FF2B5EF4-FFF2-40B4-BE49-F238E27FC236}">
                <a16:creationId xmlns:a16="http://schemas.microsoft.com/office/drawing/2014/main" id="{391197EA-02C8-D5D9-9728-5EAF0039E77C}"/>
              </a:ext>
            </a:extLst>
          </p:cNvPr>
          <p:cNvPicPr>
            <a:picLocks noChangeAspect="1"/>
          </p:cNvPicPr>
          <p:nvPr/>
        </p:nvPicPr>
        <p:blipFill>
          <a:blip r:embed="rId2"/>
          <a:stretch>
            <a:fillRect/>
          </a:stretch>
        </p:blipFill>
        <p:spPr>
          <a:xfrm>
            <a:off x="143183" y="2072504"/>
            <a:ext cx="4946788" cy="3568754"/>
          </a:xfrm>
          <a:prstGeom prst="rect">
            <a:avLst/>
          </a:prstGeom>
        </p:spPr>
      </p:pic>
      <p:pic>
        <p:nvPicPr>
          <p:cNvPr id="6" name="Picture 5">
            <a:extLst>
              <a:ext uri="{FF2B5EF4-FFF2-40B4-BE49-F238E27FC236}">
                <a16:creationId xmlns:a16="http://schemas.microsoft.com/office/drawing/2014/main" id="{B625D4F2-111F-40D4-E3D6-22D254687FF2}"/>
              </a:ext>
            </a:extLst>
          </p:cNvPr>
          <p:cNvPicPr>
            <a:picLocks noChangeAspect="1"/>
          </p:cNvPicPr>
          <p:nvPr/>
        </p:nvPicPr>
        <p:blipFill>
          <a:blip r:embed="rId3"/>
          <a:stretch>
            <a:fillRect/>
          </a:stretch>
        </p:blipFill>
        <p:spPr>
          <a:xfrm>
            <a:off x="5541398" y="3092552"/>
            <a:ext cx="6507419" cy="3667125"/>
          </a:xfrm>
          <a:prstGeom prst="rect">
            <a:avLst/>
          </a:prstGeom>
        </p:spPr>
      </p:pic>
      <p:sp>
        <p:nvSpPr>
          <p:cNvPr id="9" name="Arrow: Right 8">
            <a:extLst>
              <a:ext uri="{FF2B5EF4-FFF2-40B4-BE49-F238E27FC236}">
                <a16:creationId xmlns:a16="http://schemas.microsoft.com/office/drawing/2014/main" id="{7ED9EB26-2F08-1DD7-060A-A65F98005528}"/>
              </a:ext>
            </a:extLst>
          </p:cNvPr>
          <p:cNvSpPr/>
          <p:nvPr/>
        </p:nvSpPr>
        <p:spPr>
          <a:xfrm>
            <a:off x="5004619" y="5692877"/>
            <a:ext cx="452284" cy="2753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95011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154131-DD82-5343-4061-4617E47FFBA6}"/>
              </a:ext>
            </a:extLst>
          </p:cNvPr>
          <p:cNvSpPr>
            <a:spLocks noGrp="1"/>
          </p:cNvSpPr>
          <p:nvPr>
            <p:ph idx="1"/>
          </p:nvPr>
        </p:nvSpPr>
        <p:spPr>
          <a:xfrm>
            <a:off x="94865" y="-131117"/>
            <a:ext cx="10436846" cy="4901104"/>
          </a:xfrm>
        </p:spPr>
        <p:txBody>
          <a:bodyPr/>
          <a:lstStyle/>
          <a:p>
            <a:pPr marL="38100" indent="0">
              <a:buNone/>
            </a:pPr>
            <a:r>
              <a:rPr lang="en-IN" sz="1600" b="1" dirty="0">
                <a:solidFill>
                  <a:schemeClr val="accent1">
                    <a:lumMod val="75000"/>
                  </a:schemeClr>
                </a:solidFill>
                <a:latin typeface="Times New Roman" panose="02020603050405020304" pitchFamily="18" charset="0"/>
                <a:cs typeface="Times New Roman" panose="02020603050405020304" pitchFamily="18" charset="0"/>
              </a:rPr>
              <a:t>3.2</a:t>
            </a:r>
            <a:r>
              <a:rPr lang="en-IN" sz="1600" dirty="0">
                <a:latin typeface="Times New Roman" panose="02020603050405020304" pitchFamily="18" charset="0"/>
                <a:cs typeface="Times New Roman" panose="02020603050405020304" pitchFamily="18" charset="0"/>
              </a:rPr>
              <a:t> </a:t>
            </a:r>
            <a:r>
              <a:rPr lang="en-IN" sz="1600" dirty="0">
                <a:solidFill>
                  <a:schemeClr val="tx1"/>
                </a:solidFill>
                <a:latin typeface="Times New Roman" panose="02020603050405020304" pitchFamily="18" charset="0"/>
                <a:cs typeface="Times New Roman" panose="02020603050405020304" pitchFamily="18" charset="0"/>
              </a:rPr>
              <a:t>Table will be created and it has 3 columns kind, </a:t>
            </a:r>
            <a:r>
              <a:rPr lang="en-IN" sz="1600" dirty="0" err="1">
                <a:solidFill>
                  <a:schemeClr val="tx1"/>
                </a:solidFill>
                <a:latin typeface="Times New Roman" panose="02020603050405020304" pitchFamily="18" charset="0"/>
                <a:cs typeface="Times New Roman" panose="02020603050405020304" pitchFamily="18" charset="0"/>
              </a:rPr>
              <a:t>etag</a:t>
            </a:r>
            <a:r>
              <a:rPr lang="en-IN" sz="1600" dirty="0">
                <a:solidFill>
                  <a:schemeClr val="tx1"/>
                </a:solidFill>
                <a:latin typeface="Times New Roman" panose="02020603050405020304" pitchFamily="18" charset="0"/>
                <a:cs typeface="Times New Roman" panose="02020603050405020304" pitchFamily="18" charset="0"/>
              </a:rPr>
              <a:t> and items ~ Struct array</a:t>
            </a:r>
          </a:p>
          <a:p>
            <a:pPr marL="38100" indent="0">
              <a:buNone/>
            </a:pPr>
            <a:r>
              <a:rPr lang="en-IN" sz="1600" b="1" dirty="0">
                <a:solidFill>
                  <a:schemeClr val="accent1">
                    <a:lumMod val="75000"/>
                  </a:schemeClr>
                </a:solidFill>
                <a:latin typeface="Times New Roman" panose="02020603050405020304" pitchFamily="18" charset="0"/>
                <a:cs typeface="Times New Roman" panose="02020603050405020304" pitchFamily="18" charset="0"/>
              </a:rPr>
              <a:t>3.3</a:t>
            </a:r>
            <a:r>
              <a:rPr lang="en-IN" sz="1600" b="1" dirty="0">
                <a:latin typeface="Times New Roman" panose="02020603050405020304" pitchFamily="18" charset="0"/>
                <a:cs typeface="Times New Roman" panose="02020603050405020304" pitchFamily="18" charset="0"/>
              </a:rPr>
              <a:t> </a:t>
            </a:r>
            <a:r>
              <a:rPr lang="en-IN" sz="1600" dirty="0">
                <a:solidFill>
                  <a:schemeClr val="tx1"/>
                </a:solidFill>
                <a:latin typeface="Times New Roman" panose="02020603050405020304" pitchFamily="18" charset="0"/>
                <a:cs typeface="Times New Roman" panose="02020603050405020304" pitchFamily="18" charset="0"/>
              </a:rPr>
              <a:t>At Top Left go to view Data – actions – query data – </a:t>
            </a:r>
            <a:r>
              <a:rPr lang="en-IN" sz="1600" dirty="0" err="1">
                <a:solidFill>
                  <a:schemeClr val="tx1"/>
                </a:solidFill>
                <a:latin typeface="Times New Roman" panose="02020603050405020304" pitchFamily="18" charset="0"/>
                <a:cs typeface="Times New Roman" panose="02020603050405020304" pitchFamily="18" charset="0"/>
              </a:rPr>
              <a:t>aws</a:t>
            </a:r>
            <a:r>
              <a:rPr lang="en-IN" sz="1600" dirty="0">
                <a:solidFill>
                  <a:schemeClr val="tx1"/>
                </a:solidFill>
                <a:latin typeface="Times New Roman" panose="02020603050405020304" pitchFamily="18" charset="0"/>
                <a:cs typeface="Times New Roman" panose="02020603050405020304" pitchFamily="18" charset="0"/>
              </a:rPr>
              <a:t> </a:t>
            </a:r>
            <a:r>
              <a:rPr lang="en-IN" sz="1600" dirty="0" err="1">
                <a:solidFill>
                  <a:schemeClr val="tx1"/>
                </a:solidFill>
                <a:latin typeface="Times New Roman" panose="02020603050405020304" pitchFamily="18" charset="0"/>
                <a:cs typeface="Times New Roman" panose="02020603050405020304" pitchFamily="18" charset="0"/>
              </a:rPr>
              <a:t>athena</a:t>
            </a:r>
            <a:r>
              <a:rPr lang="en-IN" sz="1600" dirty="0">
                <a:solidFill>
                  <a:schemeClr val="tx1"/>
                </a:solidFill>
                <a:latin typeface="Times New Roman" panose="02020603050405020304" pitchFamily="18" charset="0"/>
                <a:cs typeface="Times New Roman" panose="02020603050405020304" pitchFamily="18" charset="0"/>
              </a:rPr>
              <a:t> will open.</a:t>
            </a:r>
          </a:p>
          <a:p>
            <a:pPr marL="38100" indent="0">
              <a:buNone/>
            </a:pPr>
            <a:r>
              <a:rPr lang="en-IN" sz="1600" b="1" dirty="0">
                <a:solidFill>
                  <a:schemeClr val="accent1">
                    <a:lumMod val="75000"/>
                  </a:schemeClr>
                </a:solidFill>
                <a:latin typeface="Times New Roman" panose="02020603050405020304" pitchFamily="18" charset="0"/>
                <a:cs typeface="Times New Roman" panose="02020603050405020304" pitchFamily="18" charset="0"/>
              </a:rPr>
              <a:t>3.4</a:t>
            </a:r>
            <a:r>
              <a:rPr lang="en-IN" sz="1600" dirty="0">
                <a:latin typeface="Times New Roman" panose="02020603050405020304" pitchFamily="18" charset="0"/>
                <a:cs typeface="Times New Roman" panose="02020603050405020304" pitchFamily="18" charset="0"/>
              </a:rPr>
              <a:t> </a:t>
            </a:r>
            <a:r>
              <a:rPr lang="en-IN" sz="1600" dirty="0">
                <a:solidFill>
                  <a:schemeClr val="tx1"/>
                </a:solidFill>
                <a:latin typeface="Times New Roman" panose="02020603050405020304" pitchFamily="18" charset="0"/>
                <a:cs typeface="Times New Roman" panose="02020603050405020304" pitchFamily="18" charset="0"/>
              </a:rPr>
              <a:t>For Athena to store the output results of the Query, we need to create a new bucket for it and then attach the bucket to Athena.</a:t>
            </a:r>
          </a:p>
        </p:txBody>
      </p:sp>
      <p:pic>
        <p:nvPicPr>
          <p:cNvPr id="5" name="Picture 4">
            <a:extLst>
              <a:ext uri="{FF2B5EF4-FFF2-40B4-BE49-F238E27FC236}">
                <a16:creationId xmlns:a16="http://schemas.microsoft.com/office/drawing/2014/main" id="{48135B59-35C7-E055-E7F3-5CACE81A7946}"/>
              </a:ext>
            </a:extLst>
          </p:cNvPr>
          <p:cNvPicPr>
            <a:picLocks noChangeAspect="1"/>
          </p:cNvPicPr>
          <p:nvPr/>
        </p:nvPicPr>
        <p:blipFill>
          <a:blip r:embed="rId2"/>
          <a:stretch>
            <a:fillRect/>
          </a:stretch>
        </p:blipFill>
        <p:spPr>
          <a:xfrm>
            <a:off x="6990196" y="1482339"/>
            <a:ext cx="5106939" cy="2523836"/>
          </a:xfrm>
          <a:prstGeom prst="rect">
            <a:avLst/>
          </a:prstGeom>
        </p:spPr>
      </p:pic>
      <p:pic>
        <p:nvPicPr>
          <p:cNvPr id="7" name="Picture 6">
            <a:extLst>
              <a:ext uri="{FF2B5EF4-FFF2-40B4-BE49-F238E27FC236}">
                <a16:creationId xmlns:a16="http://schemas.microsoft.com/office/drawing/2014/main" id="{96E85C8E-8DC7-CD01-BCAB-06DC993BBD54}"/>
              </a:ext>
            </a:extLst>
          </p:cNvPr>
          <p:cNvPicPr>
            <a:picLocks noChangeAspect="1"/>
          </p:cNvPicPr>
          <p:nvPr/>
        </p:nvPicPr>
        <p:blipFill>
          <a:blip r:embed="rId3"/>
          <a:stretch>
            <a:fillRect/>
          </a:stretch>
        </p:blipFill>
        <p:spPr>
          <a:xfrm>
            <a:off x="2603985" y="4671263"/>
            <a:ext cx="7587661" cy="2061680"/>
          </a:xfrm>
          <a:prstGeom prst="rect">
            <a:avLst/>
          </a:prstGeom>
        </p:spPr>
      </p:pic>
      <p:pic>
        <p:nvPicPr>
          <p:cNvPr id="6" name="Picture 5">
            <a:extLst>
              <a:ext uri="{FF2B5EF4-FFF2-40B4-BE49-F238E27FC236}">
                <a16:creationId xmlns:a16="http://schemas.microsoft.com/office/drawing/2014/main" id="{758DEF84-E6EA-6CE8-B221-7AA5FE415BE4}"/>
              </a:ext>
            </a:extLst>
          </p:cNvPr>
          <p:cNvPicPr>
            <a:picLocks noChangeAspect="1"/>
          </p:cNvPicPr>
          <p:nvPr/>
        </p:nvPicPr>
        <p:blipFill>
          <a:blip r:embed="rId4"/>
          <a:stretch>
            <a:fillRect/>
          </a:stretch>
        </p:blipFill>
        <p:spPr>
          <a:xfrm>
            <a:off x="61735" y="1191877"/>
            <a:ext cx="6336080" cy="3104819"/>
          </a:xfrm>
          <a:prstGeom prst="rect">
            <a:avLst/>
          </a:prstGeom>
        </p:spPr>
      </p:pic>
      <p:sp>
        <p:nvSpPr>
          <p:cNvPr id="8" name="Arrow: Right 7">
            <a:extLst>
              <a:ext uri="{FF2B5EF4-FFF2-40B4-BE49-F238E27FC236}">
                <a16:creationId xmlns:a16="http://schemas.microsoft.com/office/drawing/2014/main" id="{44DCB4F0-A9E9-61D1-C347-DEF9D754F652}"/>
              </a:ext>
            </a:extLst>
          </p:cNvPr>
          <p:cNvSpPr/>
          <p:nvPr/>
        </p:nvSpPr>
        <p:spPr>
          <a:xfrm>
            <a:off x="6548284" y="2546555"/>
            <a:ext cx="353961" cy="2359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Down 8">
            <a:extLst>
              <a:ext uri="{FF2B5EF4-FFF2-40B4-BE49-F238E27FC236}">
                <a16:creationId xmlns:a16="http://schemas.microsoft.com/office/drawing/2014/main" id="{443A9229-D9B0-9031-2538-AFFE3A9378B9}"/>
              </a:ext>
            </a:extLst>
          </p:cNvPr>
          <p:cNvSpPr/>
          <p:nvPr/>
        </p:nvSpPr>
        <p:spPr>
          <a:xfrm>
            <a:off x="8606858" y="4090219"/>
            <a:ext cx="235974" cy="4129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45382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6CAF5B-0F27-6022-1AA5-99B7FE65BABF}"/>
              </a:ext>
            </a:extLst>
          </p:cNvPr>
          <p:cNvSpPr>
            <a:spLocks noGrp="1"/>
          </p:cNvSpPr>
          <p:nvPr>
            <p:ph idx="1"/>
          </p:nvPr>
        </p:nvSpPr>
        <p:spPr>
          <a:xfrm>
            <a:off x="0" y="0"/>
            <a:ext cx="10497788" cy="5162282"/>
          </a:xfrm>
        </p:spPr>
        <p:txBody>
          <a:bodyPr/>
          <a:lstStyle/>
          <a:p>
            <a:pPr marL="38100" indent="0">
              <a:buNone/>
            </a:pPr>
            <a:r>
              <a:rPr lang="en-IN" sz="1600" b="1" dirty="0">
                <a:solidFill>
                  <a:srgbClr val="0070C0"/>
                </a:solidFill>
                <a:latin typeface="Times New Roman" panose="02020603050405020304" pitchFamily="18" charset="0"/>
                <a:cs typeface="Times New Roman" panose="02020603050405020304" pitchFamily="18" charset="0"/>
              </a:rPr>
              <a:t>3.5</a:t>
            </a:r>
            <a:r>
              <a:rPr lang="en-IN" sz="1600" dirty="0">
                <a:latin typeface="Times New Roman" panose="02020603050405020304" pitchFamily="18" charset="0"/>
                <a:cs typeface="Times New Roman" panose="02020603050405020304" pitchFamily="18" charset="0"/>
              </a:rPr>
              <a:t> While Running the Query against the Un – Processed Json data the Query Failed – Because as shown in the picture below kind, </a:t>
            </a:r>
            <a:r>
              <a:rPr lang="en-IN" sz="1600" dirty="0" err="1">
                <a:latin typeface="Times New Roman" panose="02020603050405020304" pitchFamily="18" charset="0"/>
                <a:cs typeface="Times New Roman" panose="02020603050405020304" pitchFamily="18" charset="0"/>
              </a:rPr>
              <a:t>etag</a:t>
            </a:r>
            <a:r>
              <a:rPr lang="en-IN" sz="1600" dirty="0">
                <a:latin typeface="Times New Roman" panose="02020603050405020304" pitchFamily="18" charset="0"/>
                <a:cs typeface="Times New Roman" panose="02020603050405020304" pitchFamily="18" charset="0"/>
              </a:rPr>
              <a:t> are not required and for the Nested key: Value pair present are required where the key will act as Columns &amp; the Values will be present in the rows. Hence we need to Clean &amp; Process the data first and then Query the Data.</a:t>
            </a:r>
          </a:p>
        </p:txBody>
      </p:sp>
      <p:pic>
        <p:nvPicPr>
          <p:cNvPr id="5" name="Picture 4">
            <a:extLst>
              <a:ext uri="{FF2B5EF4-FFF2-40B4-BE49-F238E27FC236}">
                <a16:creationId xmlns:a16="http://schemas.microsoft.com/office/drawing/2014/main" id="{81C78151-2482-3B01-FD5D-D4C51F1BC1DC}"/>
              </a:ext>
            </a:extLst>
          </p:cNvPr>
          <p:cNvPicPr>
            <a:picLocks noChangeAspect="1"/>
          </p:cNvPicPr>
          <p:nvPr/>
        </p:nvPicPr>
        <p:blipFill>
          <a:blip r:embed="rId2"/>
          <a:stretch>
            <a:fillRect/>
          </a:stretch>
        </p:blipFill>
        <p:spPr>
          <a:xfrm>
            <a:off x="5290923" y="3429000"/>
            <a:ext cx="6743400" cy="3249295"/>
          </a:xfrm>
          <a:prstGeom prst="rect">
            <a:avLst/>
          </a:prstGeom>
        </p:spPr>
      </p:pic>
      <p:pic>
        <p:nvPicPr>
          <p:cNvPr id="7" name="Picture 6">
            <a:extLst>
              <a:ext uri="{FF2B5EF4-FFF2-40B4-BE49-F238E27FC236}">
                <a16:creationId xmlns:a16="http://schemas.microsoft.com/office/drawing/2014/main" id="{19AA02E9-03D8-A45B-89C9-FC5158A29BBB}"/>
              </a:ext>
            </a:extLst>
          </p:cNvPr>
          <p:cNvPicPr>
            <a:picLocks noChangeAspect="1"/>
          </p:cNvPicPr>
          <p:nvPr/>
        </p:nvPicPr>
        <p:blipFill>
          <a:blip r:embed="rId3"/>
          <a:stretch>
            <a:fillRect/>
          </a:stretch>
        </p:blipFill>
        <p:spPr>
          <a:xfrm>
            <a:off x="134949" y="1073562"/>
            <a:ext cx="4938496" cy="2931914"/>
          </a:xfrm>
          <a:prstGeom prst="rect">
            <a:avLst/>
          </a:prstGeom>
        </p:spPr>
      </p:pic>
    </p:spTree>
    <p:extLst>
      <p:ext uri="{BB962C8B-B14F-4D97-AF65-F5344CB8AC3E}">
        <p14:creationId xmlns:p14="http://schemas.microsoft.com/office/powerpoint/2010/main" val="3170640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F78E-FA50-8896-0EFD-002FF93D7F58}"/>
              </a:ext>
            </a:extLst>
          </p:cNvPr>
          <p:cNvSpPr>
            <a:spLocks noGrp="1"/>
          </p:cNvSpPr>
          <p:nvPr>
            <p:ph type="title"/>
          </p:nvPr>
        </p:nvSpPr>
        <p:spPr>
          <a:xfrm>
            <a:off x="3493740" y="-90565"/>
            <a:ext cx="10095600" cy="936800"/>
          </a:xfrm>
        </p:spPr>
        <p:txBody>
          <a:bodyPr/>
          <a:lstStyle/>
          <a:p>
            <a:r>
              <a:rPr lang="en-IN" sz="2800" b="1" dirty="0"/>
              <a:t>Goals &amp; Success Criteria</a:t>
            </a:r>
          </a:p>
        </p:txBody>
      </p:sp>
      <p:sp>
        <p:nvSpPr>
          <p:cNvPr id="3" name="Content Placeholder 2">
            <a:extLst>
              <a:ext uri="{FF2B5EF4-FFF2-40B4-BE49-F238E27FC236}">
                <a16:creationId xmlns:a16="http://schemas.microsoft.com/office/drawing/2014/main" id="{3F690E21-E8EE-22FD-3181-DEB60BB7A1D0}"/>
              </a:ext>
            </a:extLst>
          </p:cNvPr>
          <p:cNvSpPr>
            <a:spLocks noGrp="1"/>
          </p:cNvSpPr>
          <p:nvPr>
            <p:ph idx="1"/>
          </p:nvPr>
        </p:nvSpPr>
        <p:spPr>
          <a:xfrm>
            <a:off x="330395" y="1291408"/>
            <a:ext cx="4625471" cy="4765073"/>
          </a:xfrm>
        </p:spPr>
        <p:txBody>
          <a:bodyPr>
            <a:normAutofit/>
          </a:bodyPr>
          <a:lstStyle/>
          <a:p>
            <a:pPr marL="38100" indent="0">
              <a:buNone/>
            </a:pPr>
            <a:r>
              <a:rPr lang="en-IN" sz="1800" dirty="0"/>
              <a:t>Data Ingestion</a:t>
            </a:r>
          </a:p>
          <a:p>
            <a:pPr marL="0" indent="0">
              <a:buNone/>
            </a:pPr>
            <a:r>
              <a:rPr lang="en-IN" sz="1800" dirty="0"/>
              <a:t>Ingest data, one-offs and</a:t>
            </a:r>
          </a:p>
          <a:p>
            <a:pPr marL="0" indent="0">
              <a:buNone/>
            </a:pPr>
            <a:r>
              <a:rPr lang="en-IN" sz="1800" dirty="0"/>
              <a:t>Incrementally</a:t>
            </a:r>
          </a:p>
          <a:p>
            <a:pPr marL="0" indent="0">
              <a:buNone/>
            </a:pPr>
            <a:endParaRPr lang="en-IN" sz="1800" dirty="0"/>
          </a:p>
          <a:p>
            <a:pPr marL="0" indent="0">
              <a:buNone/>
            </a:pPr>
            <a:r>
              <a:rPr lang="en-IN" sz="1800" dirty="0"/>
              <a:t>Data Lake</a:t>
            </a:r>
          </a:p>
          <a:p>
            <a:pPr marL="0" indent="0">
              <a:buNone/>
            </a:pPr>
            <a:r>
              <a:rPr lang="en-IN" sz="1800" dirty="0"/>
              <a:t>Design &amp; Build a new Data Lake</a:t>
            </a:r>
          </a:p>
          <a:p>
            <a:pPr marL="0" indent="0">
              <a:buNone/>
            </a:pPr>
            <a:r>
              <a:rPr lang="en-IN" sz="1800" dirty="0"/>
              <a:t> Architecture</a:t>
            </a:r>
          </a:p>
          <a:p>
            <a:pPr marL="0" indent="0">
              <a:buNone/>
            </a:pPr>
            <a:endParaRPr lang="en-IN" sz="1800" dirty="0"/>
          </a:p>
          <a:p>
            <a:pPr marL="0" indent="0">
              <a:buNone/>
            </a:pPr>
            <a:r>
              <a:rPr lang="en-IN" sz="1800" dirty="0"/>
              <a:t>Aws Cloud</a:t>
            </a:r>
          </a:p>
          <a:p>
            <a:pPr marL="0" indent="0">
              <a:buNone/>
            </a:pPr>
            <a:r>
              <a:rPr lang="en-IN" sz="1800" dirty="0"/>
              <a:t>Aws as the Cloud Provider</a:t>
            </a:r>
          </a:p>
        </p:txBody>
      </p:sp>
      <p:sp>
        <p:nvSpPr>
          <p:cNvPr id="4" name="Minus Sign 3">
            <a:extLst>
              <a:ext uri="{FF2B5EF4-FFF2-40B4-BE49-F238E27FC236}">
                <a16:creationId xmlns:a16="http://schemas.microsoft.com/office/drawing/2014/main" id="{460AFB4B-539B-6628-ECC8-F96EF53036EA}"/>
              </a:ext>
            </a:extLst>
          </p:cNvPr>
          <p:cNvSpPr/>
          <p:nvPr/>
        </p:nvSpPr>
        <p:spPr>
          <a:xfrm>
            <a:off x="200924" y="3129260"/>
            <a:ext cx="45719" cy="3237723"/>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C50DDE5-413D-27FC-D862-BA5B41D72175}"/>
              </a:ext>
            </a:extLst>
          </p:cNvPr>
          <p:cNvSpPr txBox="1"/>
          <p:nvPr/>
        </p:nvSpPr>
        <p:spPr>
          <a:xfrm>
            <a:off x="7869075" y="1550285"/>
            <a:ext cx="4473863" cy="4247317"/>
          </a:xfrm>
          <a:prstGeom prst="rect">
            <a:avLst/>
          </a:prstGeom>
          <a:noFill/>
        </p:spPr>
        <p:txBody>
          <a:bodyPr wrap="square" rtlCol="0">
            <a:spAutoFit/>
          </a:bodyPr>
          <a:lstStyle/>
          <a:p>
            <a:r>
              <a:rPr lang="en-IN" sz="1800" dirty="0">
                <a:latin typeface="Source Sans Pro" panose="020B0503030403020204" pitchFamily="34" charset="0"/>
                <a:ea typeface="Source Sans Pro" panose="020B0503030403020204" pitchFamily="34" charset="0"/>
                <a:cs typeface="Roboto Slab" pitchFamily="2" charset="0"/>
              </a:rPr>
              <a:t>ETL Design</a:t>
            </a:r>
          </a:p>
          <a:p>
            <a:r>
              <a:rPr lang="en-IN" sz="1800" dirty="0">
                <a:latin typeface="Source Sans Pro" panose="020B0503030403020204" pitchFamily="34" charset="0"/>
                <a:ea typeface="Source Sans Pro" panose="020B0503030403020204" pitchFamily="34" charset="0"/>
                <a:cs typeface="Roboto Slab" pitchFamily="2" charset="0"/>
              </a:rPr>
              <a:t>Extract, Transform &amp; Load data efficiently</a:t>
            </a:r>
          </a:p>
          <a:p>
            <a:endParaRPr lang="en-IN" sz="1800" dirty="0">
              <a:latin typeface="Source Sans Pro" panose="020B0503030403020204" pitchFamily="34" charset="0"/>
              <a:ea typeface="Source Sans Pro" panose="020B0503030403020204" pitchFamily="34" charset="0"/>
              <a:cs typeface="Roboto Slab" pitchFamily="2" charset="0"/>
            </a:endParaRPr>
          </a:p>
          <a:p>
            <a:endParaRPr lang="en-IN" sz="1800" dirty="0">
              <a:latin typeface="Source Sans Pro" panose="020B0503030403020204" pitchFamily="34" charset="0"/>
              <a:ea typeface="Source Sans Pro" panose="020B0503030403020204" pitchFamily="34" charset="0"/>
              <a:cs typeface="Roboto Slab" pitchFamily="2" charset="0"/>
            </a:endParaRPr>
          </a:p>
          <a:p>
            <a:endParaRPr lang="en-IN" sz="1800" dirty="0">
              <a:latin typeface="Source Sans Pro" panose="020B0503030403020204" pitchFamily="34" charset="0"/>
              <a:ea typeface="Source Sans Pro" panose="020B0503030403020204" pitchFamily="34" charset="0"/>
              <a:cs typeface="Roboto Slab" pitchFamily="2" charset="0"/>
            </a:endParaRPr>
          </a:p>
          <a:p>
            <a:r>
              <a:rPr lang="en-IN" sz="1800" dirty="0">
                <a:latin typeface="Source Sans Pro" panose="020B0503030403020204" pitchFamily="34" charset="0"/>
                <a:ea typeface="Source Sans Pro" panose="020B0503030403020204" pitchFamily="34" charset="0"/>
                <a:cs typeface="Roboto Slab" pitchFamily="2" charset="0"/>
              </a:rPr>
              <a:t>Scalability</a:t>
            </a:r>
          </a:p>
          <a:p>
            <a:r>
              <a:rPr lang="en-IN" sz="1800" dirty="0">
                <a:latin typeface="Source Sans Pro" panose="020B0503030403020204" pitchFamily="34" charset="0"/>
                <a:ea typeface="Source Sans Pro" panose="020B0503030403020204" pitchFamily="34" charset="0"/>
                <a:cs typeface="Roboto Slab" pitchFamily="2" charset="0"/>
              </a:rPr>
              <a:t>The Data Architecture should scale efficiently (Scale Down/ Up based on the Situation</a:t>
            </a:r>
          </a:p>
          <a:p>
            <a:endParaRPr lang="en-IN" sz="1800" dirty="0">
              <a:latin typeface="Source Sans Pro" panose="020B0503030403020204" pitchFamily="34" charset="0"/>
              <a:ea typeface="Source Sans Pro" panose="020B0503030403020204" pitchFamily="34" charset="0"/>
              <a:cs typeface="Roboto Slab" pitchFamily="2" charset="0"/>
            </a:endParaRPr>
          </a:p>
          <a:p>
            <a:endParaRPr lang="en-IN" sz="1800" dirty="0">
              <a:latin typeface="Source Sans Pro" panose="020B0503030403020204" pitchFamily="34" charset="0"/>
              <a:ea typeface="Source Sans Pro" panose="020B0503030403020204" pitchFamily="34" charset="0"/>
              <a:cs typeface="Roboto Slab" pitchFamily="2" charset="0"/>
            </a:endParaRPr>
          </a:p>
          <a:p>
            <a:endParaRPr lang="en-IN" sz="1800" dirty="0">
              <a:latin typeface="Source Sans Pro" panose="020B0503030403020204" pitchFamily="34" charset="0"/>
              <a:ea typeface="Source Sans Pro" panose="020B0503030403020204" pitchFamily="34" charset="0"/>
              <a:cs typeface="Roboto Slab" pitchFamily="2" charset="0"/>
            </a:endParaRPr>
          </a:p>
          <a:p>
            <a:r>
              <a:rPr lang="en-IN" sz="1800" dirty="0">
                <a:latin typeface="Source Sans Pro" panose="020B0503030403020204" pitchFamily="34" charset="0"/>
                <a:ea typeface="Source Sans Pro" panose="020B0503030403020204" pitchFamily="34" charset="0"/>
                <a:cs typeface="Roboto Slab" pitchFamily="2" charset="0"/>
              </a:rPr>
              <a:t>Reporting </a:t>
            </a:r>
          </a:p>
          <a:p>
            <a:r>
              <a:rPr lang="en-IN" sz="1800" dirty="0">
                <a:latin typeface="Source Sans Pro" panose="020B0503030403020204" pitchFamily="34" charset="0"/>
                <a:ea typeface="Source Sans Pro" panose="020B0503030403020204" pitchFamily="34" charset="0"/>
                <a:cs typeface="Roboto Slab" pitchFamily="2" charset="0"/>
              </a:rPr>
              <a:t>Build a Business Intelligence Tier, </a:t>
            </a:r>
          </a:p>
          <a:p>
            <a:r>
              <a:rPr lang="en-IN" sz="1800" dirty="0">
                <a:latin typeface="Source Sans Pro" panose="020B0503030403020204" pitchFamily="34" charset="0"/>
                <a:ea typeface="Source Sans Pro" panose="020B0503030403020204" pitchFamily="34" charset="0"/>
                <a:cs typeface="Roboto Slab" pitchFamily="2" charset="0"/>
              </a:rPr>
              <a:t>including Dashboards, Stories.</a:t>
            </a:r>
          </a:p>
        </p:txBody>
      </p:sp>
      <p:pic>
        <p:nvPicPr>
          <p:cNvPr id="7" name="Picture 6">
            <a:extLst>
              <a:ext uri="{FF2B5EF4-FFF2-40B4-BE49-F238E27FC236}">
                <a16:creationId xmlns:a16="http://schemas.microsoft.com/office/drawing/2014/main" id="{64D45EDE-3457-76F0-2C39-71B5A135A82D}"/>
              </a:ext>
            </a:extLst>
          </p:cNvPr>
          <p:cNvPicPr>
            <a:picLocks noChangeAspect="1"/>
          </p:cNvPicPr>
          <p:nvPr/>
        </p:nvPicPr>
        <p:blipFill>
          <a:blip r:embed="rId2"/>
          <a:stretch>
            <a:fillRect/>
          </a:stretch>
        </p:blipFill>
        <p:spPr>
          <a:xfrm>
            <a:off x="3555076" y="1686276"/>
            <a:ext cx="4313999" cy="3419432"/>
          </a:xfrm>
          <a:prstGeom prst="rect">
            <a:avLst/>
          </a:prstGeom>
        </p:spPr>
      </p:pic>
      <p:sp>
        <p:nvSpPr>
          <p:cNvPr id="6" name="Minus Sign 5">
            <a:extLst>
              <a:ext uri="{FF2B5EF4-FFF2-40B4-BE49-F238E27FC236}">
                <a16:creationId xmlns:a16="http://schemas.microsoft.com/office/drawing/2014/main" id="{37EC75C0-0217-EAAB-B9C7-C96E00D636A1}"/>
              </a:ext>
            </a:extLst>
          </p:cNvPr>
          <p:cNvSpPr/>
          <p:nvPr/>
        </p:nvSpPr>
        <p:spPr>
          <a:xfrm>
            <a:off x="11977358" y="1867985"/>
            <a:ext cx="45719" cy="3237723"/>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Minus Sign 7">
            <a:extLst>
              <a:ext uri="{FF2B5EF4-FFF2-40B4-BE49-F238E27FC236}">
                <a16:creationId xmlns:a16="http://schemas.microsoft.com/office/drawing/2014/main" id="{441F0568-3ED4-D655-B55A-FAF7C8382047}"/>
              </a:ext>
            </a:extLst>
          </p:cNvPr>
          <p:cNvSpPr/>
          <p:nvPr/>
        </p:nvSpPr>
        <p:spPr>
          <a:xfrm>
            <a:off x="224031" y="191276"/>
            <a:ext cx="45719" cy="3237723"/>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Minus Sign 8">
            <a:extLst>
              <a:ext uri="{FF2B5EF4-FFF2-40B4-BE49-F238E27FC236}">
                <a16:creationId xmlns:a16="http://schemas.microsoft.com/office/drawing/2014/main" id="{E06D678F-2246-B3CF-A46B-203D674DA5A9}"/>
              </a:ext>
            </a:extLst>
          </p:cNvPr>
          <p:cNvSpPr/>
          <p:nvPr/>
        </p:nvSpPr>
        <p:spPr>
          <a:xfrm>
            <a:off x="11956285" y="3615558"/>
            <a:ext cx="45719" cy="3237723"/>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Minus Sign 9">
            <a:extLst>
              <a:ext uri="{FF2B5EF4-FFF2-40B4-BE49-F238E27FC236}">
                <a16:creationId xmlns:a16="http://schemas.microsoft.com/office/drawing/2014/main" id="{4AD1670D-CEAC-38A5-22BB-AFDD68FB9971}"/>
              </a:ext>
            </a:extLst>
          </p:cNvPr>
          <p:cNvSpPr/>
          <p:nvPr/>
        </p:nvSpPr>
        <p:spPr>
          <a:xfrm>
            <a:off x="11991076" y="377835"/>
            <a:ext cx="45719" cy="3237723"/>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Minus Sign 10">
            <a:extLst>
              <a:ext uri="{FF2B5EF4-FFF2-40B4-BE49-F238E27FC236}">
                <a16:creationId xmlns:a16="http://schemas.microsoft.com/office/drawing/2014/main" id="{8AAE4F6C-355E-42CA-05C7-08C3BD896977}"/>
              </a:ext>
            </a:extLst>
          </p:cNvPr>
          <p:cNvSpPr/>
          <p:nvPr/>
        </p:nvSpPr>
        <p:spPr>
          <a:xfrm>
            <a:off x="210313" y="1808535"/>
            <a:ext cx="45719" cy="3237723"/>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21223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904A40-A017-61B2-FB8E-CE1CB8169457}"/>
              </a:ext>
            </a:extLst>
          </p:cNvPr>
          <p:cNvPicPr>
            <a:picLocks noChangeAspect="1"/>
          </p:cNvPicPr>
          <p:nvPr/>
        </p:nvPicPr>
        <p:blipFill>
          <a:blip r:embed="rId2"/>
          <a:stretch>
            <a:fillRect/>
          </a:stretch>
        </p:blipFill>
        <p:spPr>
          <a:xfrm>
            <a:off x="943896" y="1186234"/>
            <a:ext cx="9512796" cy="4485532"/>
          </a:xfrm>
          <a:prstGeom prst="rect">
            <a:avLst/>
          </a:prstGeom>
        </p:spPr>
      </p:pic>
    </p:spTree>
    <p:extLst>
      <p:ext uri="{BB962C8B-B14F-4D97-AF65-F5344CB8AC3E}">
        <p14:creationId xmlns:p14="http://schemas.microsoft.com/office/powerpoint/2010/main" val="1457879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4CE386-F1B5-D035-DF43-58121AD8EA8B}"/>
              </a:ext>
            </a:extLst>
          </p:cNvPr>
          <p:cNvPicPr>
            <a:picLocks noChangeAspect="1"/>
          </p:cNvPicPr>
          <p:nvPr/>
        </p:nvPicPr>
        <p:blipFill>
          <a:blip r:embed="rId2"/>
          <a:stretch>
            <a:fillRect/>
          </a:stretch>
        </p:blipFill>
        <p:spPr>
          <a:xfrm>
            <a:off x="374250" y="285134"/>
            <a:ext cx="11416786" cy="6302479"/>
          </a:xfrm>
          <a:prstGeom prst="rect">
            <a:avLst/>
          </a:prstGeom>
        </p:spPr>
      </p:pic>
    </p:spTree>
    <p:extLst>
      <p:ext uri="{BB962C8B-B14F-4D97-AF65-F5344CB8AC3E}">
        <p14:creationId xmlns:p14="http://schemas.microsoft.com/office/powerpoint/2010/main" val="3042775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8216B7-A9A4-0152-2625-BF2CF405C7CE}"/>
              </a:ext>
            </a:extLst>
          </p:cNvPr>
          <p:cNvSpPr>
            <a:spLocks noGrp="1"/>
          </p:cNvSpPr>
          <p:nvPr>
            <p:ph idx="1"/>
          </p:nvPr>
        </p:nvSpPr>
        <p:spPr>
          <a:xfrm>
            <a:off x="0" y="-31533"/>
            <a:ext cx="10095600" cy="4764800"/>
          </a:xfrm>
        </p:spPr>
        <p:txBody>
          <a:bodyPr/>
          <a:lstStyle/>
          <a:p>
            <a:pPr marL="38100" indent="0">
              <a:buNone/>
            </a:pPr>
            <a:r>
              <a:rPr lang="en-IN" sz="1600" b="1" dirty="0">
                <a:solidFill>
                  <a:schemeClr val="accent2"/>
                </a:solidFill>
                <a:latin typeface="Times New Roman" panose="02020603050405020304" pitchFamily="18" charset="0"/>
                <a:cs typeface="Times New Roman" panose="02020603050405020304" pitchFamily="18" charset="0"/>
              </a:rPr>
              <a:t>Step 4</a:t>
            </a:r>
          </a:p>
          <a:p>
            <a:pPr marL="38100" indent="0">
              <a:buNone/>
            </a:pPr>
            <a:r>
              <a:rPr lang="en-IN" sz="1600" b="1" dirty="0">
                <a:solidFill>
                  <a:schemeClr val="accent2"/>
                </a:solidFill>
                <a:latin typeface="Times New Roman" panose="02020603050405020304" pitchFamily="18" charset="0"/>
                <a:cs typeface="Times New Roman" panose="02020603050405020304" pitchFamily="18" charset="0"/>
              </a:rPr>
              <a:t>4.1</a:t>
            </a:r>
            <a:r>
              <a:rPr lang="en-IN" sz="1600" dirty="0">
                <a:latin typeface="Times New Roman" panose="02020603050405020304" pitchFamily="18" charset="0"/>
                <a:cs typeface="Times New Roman" panose="02020603050405020304" pitchFamily="18" charset="0"/>
              </a:rPr>
              <a:t> Now as defined previously, we need to pre-process the Json Data, so as to store in Row &amp; Column format, so for it we’ll create A Lambda Function Trigger it to convert Json data to parquet format (R/C), also create and attach the new IAM role for Lambda to access the s3 bucket &amp; also for accessing the Aws Glue as defined below:</a:t>
            </a:r>
          </a:p>
          <a:p>
            <a:pPr marL="38100" indent="0">
              <a:buNone/>
            </a:pPr>
            <a:r>
              <a:rPr lang="en-IN" sz="1600" b="1" dirty="0">
                <a:solidFill>
                  <a:schemeClr val="accent2"/>
                </a:solidFill>
                <a:latin typeface="Times New Roman" panose="02020603050405020304" pitchFamily="18" charset="0"/>
                <a:cs typeface="Times New Roman" panose="02020603050405020304" pitchFamily="18" charset="0"/>
              </a:rPr>
              <a:t>4.2</a:t>
            </a:r>
            <a:r>
              <a:rPr lang="en-IN" sz="1600" dirty="0">
                <a:latin typeface="Times New Roman" panose="02020603050405020304" pitchFamily="18" charset="0"/>
                <a:cs typeface="Times New Roman" panose="02020603050405020304" pitchFamily="18" charset="0"/>
              </a:rPr>
              <a:t> Go to Lambda Function and write the below code to pre-process the data and also create one more s3 bucket - clean bucket which stores the processed data in Parquet Format</a:t>
            </a:r>
          </a:p>
        </p:txBody>
      </p:sp>
      <p:pic>
        <p:nvPicPr>
          <p:cNvPr id="5" name="Picture 4">
            <a:extLst>
              <a:ext uri="{FF2B5EF4-FFF2-40B4-BE49-F238E27FC236}">
                <a16:creationId xmlns:a16="http://schemas.microsoft.com/office/drawing/2014/main" id="{9A5A095B-5D44-3F89-838F-916731C80FD8}"/>
              </a:ext>
            </a:extLst>
          </p:cNvPr>
          <p:cNvPicPr>
            <a:picLocks noChangeAspect="1"/>
          </p:cNvPicPr>
          <p:nvPr/>
        </p:nvPicPr>
        <p:blipFill>
          <a:blip r:embed="rId2"/>
          <a:stretch>
            <a:fillRect/>
          </a:stretch>
        </p:blipFill>
        <p:spPr>
          <a:xfrm>
            <a:off x="5345750" y="3537135"/>
            <a:ext cx="6714073" cy="3284582"/>
          </a:xfrm>
          <a:prstGeom prst="rect">
            <a:avLst/>
          </a:prstGeom>
        </p:spPr>
      </p:pic>
      <p:pic>
        <p:nvPicPr>
          <p:cNvPr id="9" name="Picture 8">
            <a:extLst>
              <a:ext uri="{FF2B5EF4-FFF2-40B4-BE49-F238E27FC236}">
                <a16:creationId xmlns:a16="http://schemas.microsoft.com/office/drawing/2014/main" id="{443BE316-7B48-9DFC-6D87-3BB7A0C32C57}"/>
              </a:ext>
            </a:extLst>
          </p:cNvPr>
          <p:cNvPicPr>
            <a:picLocks noChangeAspect="1"/>
          </p:cNvPicPr>
          <p:nvPr/>
        </p:nvPicPr>
        <p:blipFill>
          <a:blip r:embed="rId3"/>
          <a:stretch>
            <a:fillRect/>
          </a:stretch>
        </p:blipFill>
        <p:spPr>
          <a:xfrm>
            <a:off x="107301" y="2900516"/>
            <a:ext cx="4857073" cy="3424692"/>
          </a:xfrm>
          <a:prstGeom prst="rect">
            <a:avLst/>
          </a:prstGeom>
        </p:spPr>
      </p:pic>
      <p:sp>
        <p:nvSpPr>
          <p:cNvPr id="4" name="TextBox 3">
            <a:extLst>
              <a:ext uri="{FF2B5EF4-FFF2-40B4-BE49-F238E27FC236}">
                <a16:creationId xmlns:a16="http://schemas.microsoft.com/office/drawing/2014/main" id="{02DAF749-37B6-2747-CBDA-700622B411E0}"/>
              </a:ext>
            </a:extLst>
          </p:cNvPr>
          <p:cNvSpPr txBox="1"/>
          <p:nvPr/>
        </p:nvSpPr>
        <p:spPr>
          <a:xfrm>
            <a:off x="1015354" y="2377296"/>
            <a:ext cx="3415645" cy="523220"/>
          </a:xfrm>
          <a:prstGeom prst="rect">
            <a:avLst/>
          </a:prstGeom>
          <a:noFill/>
        </p:spPr>
        <p:txBody>
          <a:bodyPr wrap="square" rtlCol="0">
            <a:spAutoFit/>
          </a:bodyPr>
          <a:lstStyle/>
          <a:p>
            <a:r>
              <a:rPr lang="en-IN" dirty="0">
                <a:solidFill>
                  <a:schemeClr val="accent2">
                    <a:lumMod val="75000"/>
                  </a:schemeClr>
                </a:solidFill>
              </a:rPr>
              <a:t>Code for Converting the Data in Parquet Format</a:t>
            </a:r>
          </a:p>
        </p:txBody>
      </p:sp>
      <p:cxnSp>
        <p:nvCxnSpPr>
          <p:cNvPr id="7" name="Straight Arrow Connector 6">
            <a:extLst>
              <a:ext uri="{FF2B5EF4-FFF2-40B4-BE49-F238E27FC236}">
                <a16:creationId xmlns:a16="http://schemas.microsoft.com/office/drawing/2014/main" id="{38780B96-2104-4770-96D6-9B537268524F}"/>
              </a:ext>
            </a:extLst>
          </p:cNvPr>
          <p:cNvCxnSpPr/>
          <p:nvPr/>
        </p:nvCxnSpPr>
        <p:spPr>
          <a:xfrm>
            <a:off x="3067665" y="2900516"/>
            <a:ext cx="0" cy="294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2707E3B-844B-5701-6646-C740F7924391}"/>
              </a:ext>
            </a:extLst>
          </p:cNvPr>
          <p:cNvPicPr>
            <a:picLocks noChangeAspect="1"/>
          </p:cNvPicPr>
          <p:nvPr/>
        </p:nvPicPr>
        <p:blipFill>
          <a:blip r:embed="rId4"/>
          <a:stretch>
            <a:fillRect/>
          </a:stretch>
        </p:blipFill>
        <p:spPr>
          <a:xfrm>
            <a:off x="5732503" y="2036498"/>
            <a:ext cx="5120916" cy="577321"/>
          </a:xfrm>
          <a:prstGeom prst="rect">
            <a:avLst/>
          </a:prstGeom>
        </p:spPr>
      </p:pic>
      <p:pic>
        <p:nvPicPr>
          <p:cNvPr id="10" name="Picture 9">
            <a:extLst>
              <a:ext uri="{FF2B5EF4-FFF2-40B4-BE49-F238E27FC236}">
                <a16:creationId xmlns:a16="http://schemas.microsoft.com/office/drawing/2014/main" id="{A4705110-9B15-ACC0-F2DD-B18C522FE084}"/>
              </a:ext>
            </a:extLst>
          </p:cNvPr>
          <p:cNvPicPr>
            <a:picLocks noChangeAspect="1"/>
          </p:cNvPicPr>
          <p:nvPr/>
        </p:nvPicPr>
        <p:blipFill rotWithShape="1">
          <a:blip r:embed="rId5"/>
          <a:srcRect l="731" t="37165" r="11002" b="10809"/>
          <a:stretch/>
        </p:blipFill>
        <p:spPr>
          <a:xfrm>
            <a:off x="5794333" y="2775097"/>
            <a:ext cx="5816905" cy="486987"/>
          </a:xfrm>
          <a:prstGeom prst="rect">
            <a:avLst/>
          </a:prstGeom>
        </p:spPr>
      </p:pic>
      <p:sp>
        <p:nvSpPr>
          <p:cNvPr id="11" name="TextBox 10">
            <a:extLst>
              <a:ext uri="{FF2B5EF4-FFF2-40B4-BE49-F238E27FC236}">
                <a16:creationId xmlns:a16="http://schemas.microsoft.com/office/drawing/2014/main" id="{E67F35CE-A0F3-CE75-5009-6E8B7293D7F3}"/>
              </a:ext>
            </a:extLst>
          </p:cNvPr>
          <p:cNvSpPr txBox="1"/>
          <p:nvPr/>
        </p:nvSpPr>
        <p:spPr>
          <a:xfrm>
            <a:off x="7311851" y="1637417"/>
            <a:ext cx="3071014" cy="307777"/>
          </a:xfrm>
          <a:prstGeom prst="rect">
            <a:avLst/>
          </a:prstGeom>
          <a:noFill/>
        </p:spPr>
        <p:txBody>
          <a:bodyPr wrap="square" rtlCol="0">
            <a:spAutoFit/>
          </a:bodyPr>
          <a:lstStyle/>
          <a:p>
            <a:r>
              <a:rPr lang="en-IN" dirty="0">
                <a:solidFill>
                  <a:schemeClr val="accent2">
                    <a:lumMod val="75000"/>
                  </a:schemeClr>
                </a:solidFill>
              </a:rPr>
              <a:t>Role with s3 &amp; Glue Permissions </a:t>
            </a:r>
          </a:p>
        </p:txBody>
      </p:sp>
      <p:sp>
        <p:nvSpPr>
          <p:cNvPr id="12" name="TextBox 11">
            <a:extLst>
              <a:ext uri="{FF2B5EF4-FFF2-40B4-BE49-F238E27FC236}">
                <a16:creationId xmlns:a16="http://schemas.microsoft.com/office/drawing/2014/main" id="{D2CCB405-D52A-7644-A724-A917EB58654C}"/>
              </a:ext>
            </a:extLst>
          </p:cNvPr>
          <p:cNvSpPr txBox="1"/>
          <p:nvPr/>
        </p:nvSpPr>
        <p:spPr>
          <a:xfrm>
            <a:off x="10095600" y="5083277"/>
            <a:ext cx="1673613" cy="307777"/>
          </a:xfrm>
          <a:prstGeom prst="rect">
            <a:avLst/>
          </a:prstGeom>
          <a:noFill/>
        </p:spPr>
        <p:txBody>
          <a:bodyPr wrap="square" rtlCol="0">
            <a:spAutoFit/>
          </a:bodyPr>
          <a:lstStyle/>
          <a:p>
            <a:r>
              <a:rPr lang="en-IN" dirty="0">
                <a:solidFill>
                  <a:schemeClr val="accent2">
                    <a:lumMod val="75000"/>
                  </a:schemeClr>
                </a:solidFill>
              </a:rPr>
              <a:t>Lambda Function</a:t>
            </a:r>
          </a:p>
        </p:txBody>
      </p:sp>
    </p:spTree>
    <p:extLst>
      <p:ext uri="{BB962C8B-B14F-4D97-AF65-F5344CB8AC3E}">
        <p14:creationId xmlns:p14="http://schemas.microsoft.com/office/powerpoint/2010/main" val="1972937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C3BE35-D809-50E5-9388-2C0C787CAA0D}"/>
              </a:ext>
            </a:extLst>
          </p:cNvPr>
          <p:cNvSpPr>
            <a:spLocks noGrp="1"/>
          </p:cNvSpPr>
          <p:nvPr>
            <p:ph idx="1"/>
          </p:nvPr>
        </p:nvSpPr>
        <p:spPr>
          <a:xfrm>
            <a:off x="0" y="0"/>
            <a:ext cx="10131077" cy="4848057"/>
          </a:xfrm>
        </p:spPr>
        <p:txBody>
          <a:bodyPr/>
          <a:lstStyle/>
          <a:p>
            <a:pPr marL="38100" indent="0">
              <a:buNone/>
            </a:pPr>
            <a:r>
              <a:rPr lang="en-IN" sz="1600" b="1" dirty="0">
                <a:solidFill>
                  <a:srgbClr val="0070C0"/>
                </a:solidFill>
                <a:latin typeface="Times New Roman" panose="02020603050405020304" pitchFamily="18" charset="0"/>
                <a:cs typeface="Times New Roman" panose="02020603050405020304" pitchFamily="18" charset="0"/>
              </a:rPr>
              <a:t>4.3</a:t>
            </a:r>
            <a:r>
              <a:rPr lang="en-IN" sz="1600" dirty="0">
                <a:latin typeface="Times New Roman" panose="02020603050405020304" pitchFamily="18" charset="0"/>
                <a:cs typeface="Times New Roman" panose="02020603050405020304" pitchFamily="18" charset="0"/>
              </a:rPr>
              <a:t> Also edit the environment variables of the Lambda Function as:</a:t>
            </a:r>
          </a:p>
          <a:p>
            <a:pPr marL="38100" indent="0">
              <a:buNone/>
            </a:pPr>
            <a:r>
              <a:rPr lang="en-IN" sz="1600" dirty="0">
                <a:latin typeface="Times New Roman" panose="02020603050405020304" pitchFamily="18" charset="0"/>
                <a:cs typeface="Times New Roman" panose="02020603050405020304" pitchFamily="18" charset="0"/>
              </a:rPr>
              <a:t>Give the Db Name, Table Name, The Bucket which will store the Cleansed Data after </a:t>
            </a:r>
            <a:r>
              <a:rPr lang="en-IN" sz="1600" dirty="0" err="1">
                <a:latin typeface="Times New Roman" panose="02020603050405020304" pitchFamily="18" charset="0"/>
                <a:cs typeface="Times New Roman" panose="02020603050405020304" pitchFamily="18" charset="0"/>
              </a:rPr>
              <a:t>Lamda</a:t>
            </a:r>
            <a:r>
              <a:rPr lang="en-IN" sz="1600" dirty="0">
                <a:latin typeface="Times New Roman" panose="02020603050405020304" pitchFamily="18" charset="0"/>
                <a:cs typeface="Times New Roman" panose="02020603050405020304" pitchFamily="18" charset="0"/>
              </a:rPr>
              <a:t> does it’s work</a:t>
            </a:r>
          </a:p>
          <a:p>
            <a:pPr marL="38100" indent="0">
              <a:buNone/>
            </a:pPr>
            <a:r>
              <a:rPr lang="en-IN" sz="1600" b="1" dirty="0">
                <a:solidFill>
                  <a:srgbClr val="0070C0"/>
                </a:solidFill>
                <a:latin typeface="Times New Roman" panose="02020603050405020304" pitchFamily="18" charset="0"/>
                <a:cs typeface="Times New Roman" panose="02020603050405020304" pitchFamily="18" charset="0"/>
              </a:rPr>
              <a:t>4.4</a:t>
            </a:r>
            <a:r>
              <a:rPr lang="en-IN" sz="1600" dirty="0">
                <a:latin typeface="Times New Roman" panose="02020603050405020304" pitchFamily="18" charset="0"/>
                <a:cs typeface="Times New Roman" panose="02020603050405020304" pitchFamily="18" charset="0"/>
              </a:rPr>
              <a:t> Before deploying your Lambda Function, first test it – there give the </a:t>
            </a:r>
            <a:r>
              <a:rPr lang="en-IN" sz="1600" b="1" dirty="0">
                <a:latin typeface="Times New Roman" panose="02020603050405020304" pitchFamily="18" charset="0"/>
                <a:cs typeface="Times New Roman" panose="02020603050405020304" pitchFamily="18" charset="0"/>
              </a:rPr>
              <a:t>action as s3 Put</a:t>
            </a:r>
            <a:r>
              <a:rPr lang="en-IN" sz="1600" dirty="0">
                <a:latin typeface="Times New Roman" panose="02020603050405020304" pitchFamily="18" charset="0"/>
                <a:cs typeface="Times New Roman" panose="02020603050405020304" pitchFamily="18" charset="0"/>
              </a:rPr>
              <a:t> and in the event Json update the </a:t>
            </a:r>
            <a:r>
              <a:rPr lang="en-IN" sz="1600" b="1" dirty="0">
                <a:latin typeface="Times New Roman" panose="02020603050405020304" pitchFamily="18" charset="0"/>
                <a:cs typeface="Times New Roman" panose="02020603050405020304" pitchFamily="18" charset="0"/>
              </a:rPr>
              <a:t>raw bucket name </a:t>
            </a:r>
            <a:r>
              <a:rPr lang="en-IN" sz="1600" dirty="0">
                <a:latin typeface="Times New Roman" panose="02020603050405020304" pitchFamily="18" charset="0"/>
                <a:cs typeface="Times New Roman" panose="02020603050405020304" pitchFamily="18" charset="0"/>
              </a:rPr>
              <a:t>&amp; its </a:t>
            </a:r>
            <a:r>
              <a:rPr lang="en-IN" sz="1600" b="1" dirty="0">
                <a:latin typeface="Times New Roman" panose="02020603050405020304" pitchFamily="18" charset="0"/>
                <a:cs typeface="Times New Roman" panose="02020603050405020304" pitchFamily="18" charset="0"/>
              </a:rPr>
              <a:t>key</a:t>
            </a:r>
            <a:r>
              <a:rPr lang="en-IN" sz="1600" dirty="0">
                <a:latin typeface="Times New Roman" panose="02020603050405020304" pitchFamily="18" charset="0"/>
                <a:cs typeface="Times New Roman" panose="02020603050405020304" pitchFamily="18" charset="0"/>
              </a:rPr>
              <a:t>(folder Path excluding the bucket name) &amp; then test it.</a:t>
            </a:r>
          </a:p>
          <a:p>
            <a:pPr marL="38100" indent="0">
              <a:buNone/>
            </a:pPr>
            <a:r>
              <a:rPr lang="en-IN" sz="1600" b="1" dirty="0">
                <a:latin typeface="Times New Roman" panose="02020603050405020304" pitchFamily="18" charset="0"/>
                <a:cs typeface="Times New Roman" panose="02020603050405020304" pitchFamily="18" charset="0"/>
              </a:rPr>
              <a:t>Note: </a:t>
            </a:r>
            <a:r>
              <a:rPr lang="en-IN" sz="1600" dirty="0">
                <a:latin typeface="Times New Roman" panose="02020603050405020304" pitchFamily="18" charset="0"/>
                <a:cs typeface="Times New Roman" panose="02020603050405020304" pitchFamily="18" charset="0"/>
              </a:rPr>
              <a:t>Use Aws Lambda Layers to import Important Libraries like </a:t>
            </a:r>
            <a:r>
              <a:rPr lang="en-IN" sz="1600" dirty="0" err="1">
                <a:latin typeface="Times New Roman" panose="02020603050405020304" pitchFamily="18" charset="0"/>
                <a:cs typeface="Times New Roman" panose="02020603050405020304" pitchFamily="18" charset="0"/>
              </a:rPr>
              <a:t>aws</a:t>
            </a:r>
            <a:r>
              <a:rPr lang="en-IN" sz="1600" dirty="0">
                <a:latin typeface="Times New Roman" panose="02020603050405020304" pitchFamily="18" charset="0"/>
                <a:cs typeface="Times New Roman" panose="02020603050405020304" pitchFamily="18" charset="0"/>
              </a:rPr>
              <a:t> wrangler, pandas, </a:t>
            </a:r>
            <a:r>
              <a:rPr lang="en-IN" sz="1600" dirty="0" err="1">
                <a:latin typeface="Times New Roman" panose="02020603050405020304" pitchFamily="18" charset="0"/>
                <a:cs typeface="Times New Roman" panose="02020603050405020304" pitchFamily="18" charset="0"/>
              </a:rPr>
              <a:t>os</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numpy</a:t>
            </a:r>
            <a:r>
              <a:rPr lang="en-IN" sz="1600" dirty="0">
                <a:latin typeface="Times New Roman" panose="02020603050405020304" pitchFamily="18" charset="0"/>
                <a:cs typeface="Times New Roman" panose="02020603050405020304" pitchFamily="18" charset="0"/>
              </a:rPr>
              <a:t> &amp; </a:t>
            </a:r>
            <a:r>
              <a:rPr lang="en-IN" sz="1600" dirty="0" err="1">
                <a:latin typeface="Times New Roman" panose="02020603050405020304" pitchFamily="18" charset="0"/>
                <a:cs typeface="Times New Roman" panose="02020603050405020304" pitchFamily="18" charset="0"/>
              </a:rPr>
              <a:t>urlib</a:t>
            </a:r>
            <a:r>
              <a:rPr lang="en-IN" sz="1600" dirty="0">
                <a:latin typeface="Times New Roman" panose="02020603050405020304" pitchFamily="18" charset="0"/>
                <a:cs typeface="Times New Roman" panose="02020603050405020304" pitchFamily="18" charset="0"/>
              </a:rPr>
              <a:t> etc.</a:t>
            </a:r>
          </a:p>
          <a:p>
            <a:pPr marL="38100" indent="0">
              <a:buNone/>
            </a:pPr>
            <a:r>
              <a:rPr lang="en-IN" sz="1600" dirty="0">
                <a:latin typeface="Times New Roman" panose="02020603050405020304" pitchFamily="18" charset="0"/>
                <a:cs typeface="Times New Roman" panose="02020603050405020304" pitchFamily="18" charset="0"/>
              </a:rPr>
              <a:t>Also increase/ decrease your timeout based on the time your code takes to run.</a:t>
            </a:r>
          </a:p>
          <a:p>
            <a:pPr marL="38100" indent="0">
              <a:buNone/>
            </a:pPr>
            <a:endParaRPr lang="en-IN" sz="1600"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735AD1E0-B414-3FD7-91E8-82F8084F3B7C}"/>
              </a:ext>
            </a:extLst>
          </p:cNvPr>
          <p:cNvPicPr>
            <a:picLocks noChangeAspect="1"/>
          </p:cNvPicPr>
          <p:nvPr/>
        </p:nvPicPr>
        <p:blipFill>
          <a:blip r:embed="rId2"/>
          <a:stretch>
            <a:fillRect/>
          </a:stretch>
        </p:blipFill>
        <p:spPr>
          <a:xfrm>
            <a:off x="354866" y="2637313"/>
            <a:ext cx="5242920" cy="3476648"/>
          </a:xfrm>
          <a:prstGeom prst="rect">
            <a:avLst/>
          </a:prstGeom>
        </p:spPr>
      </p:pic>
      <p:pic>
        <p:nvPicPr>
          <p:cNvPr id="7" name="Picture 6">
            <a:extLst>
              <a:ext uri="{FF2B5EF4-FFF2-40B4-BE49-F238E27FC236}">
                <a16:creationId xmlns:a16="http://schemas.microsoft.com/office/drawing/2014/main" id="{7EA5526E-F49F-C93F-8864-BC220B7C2676}"/>
              </a:ext>
            </a:extLst>
          </p:cNvPr>
          <p:cNvPicPr>
            <a:picLocks noChangeAspect="1"/>
          </p:cNvPicPr>
          <p:nvPr/>
        </p:nvPicPr>
        <p:blipFill>
          <a:blip r:embed="rId3"/>
          <a:stretch>
            <a:fillRect/>
          </a:stretch>
        </p:blipFill>
        <p:spPr>
          <a:xfrm>
            <a:off x="6478553" y="2264959"/>
            <a:ext cx="4838375" cy="4292028"/>
          </a:xfrm>
          <a:prstGeom prst="rect">
            <a:avLst/>
          </a:prstGeom>
        </p:spPr>
      </p:pic>
      <p:sp>
        <p:nvSpPr>
          <p:cNvPr id="8" name="Arrow: Right 7">
            <a:extLst>
              <a:ext uri="{FF2B5EF4-FFF2-40B4-BE49-F238E27FC236}">
                <a16:creationId xmlns:a16="http://schemas.microsoft.com/office/drawing/2014/main" id="{68CE6B0E-1C47-140C-E692-CC229C77F140}"/>
              </a:ext>
            </a:extLst>
          </p:cNvPr>
          <p:cNvSpPr/>
          <p:nvPr/>
        </p:nvSpPr>
        <p:spPr>
          <a:xfrm>
            <a:off x="5751090" y="4060723"/>
            <a:ext cx="403123" cy="2359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81425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4BE00E-B51D-2C78-30DE-BE801BA06EFF}"/>
              </a:ext>
            </a:extLst>
          </p:cNvPr>
          <p:cNvSpPr>
            <a:spLocks noGrp="1"/>
          </p:cNvSpPr>
          <p:nvPr>
            <p:ph idx="1"/>
          </p:nvPr>
        </p:nvSpPr>
        <p:spPr>
          <a:xfrm>
            <a:off x="0" y="0"/>
            <a:ext cx="10095600" cy="4764800"/>
          </a:xfrm>
        </p:spPr>
        <p:txBody>
          <a:bodyPr/>
          <a:lstStyle/>
          <a:p>
            <a:pPr marL="38100" indent="0">
              <a:buNone/>
            </a:pPr>
            <a:r>
              <a:rPr lang="en-IN" sz="1600" b="1" dirty="0">
                <a:solidFill>
                  <a:srgbClr val="0070C0"/>
                </a:solidFill>
                <a:latin typeface="Times New Roman" panose="02020603050405020304" pitchFamily="18" charset="0"/>
                <a:cs typeface="Times New Roman" panose="02020603050405020304" pitchFamily="18" charset="0"/>
              </a:rPr>
              <a:t>4.5</a:t>
            </a:r>
            <a:r>
              <a:rPr lang="en-IN" sz="1600" dirty="0">
                <a:latin typeface="Times New Roman" panose="02020603050405020304" pitchFamily="18" charset="0"/>
                <a:cs typeface="Times New Roman" panose="02020603050405020304" pitchFamily="18" charset="0"/>
              </a:rPr>
              <a:t> After the Function successfully runs it will create a parquet file in the cleaned S3 Bucket an also will load a new Table in the Aws Glue.</a:t>
            </a:r>
          </a:p>
        </p:txBody>
      </p:sp>
      <p:pic>
        <p:nvPicPr>
          <p:cNvPr id="7" name="Picture 6">
            <a:extLst>
              <a:ext uri="{FF2B5EF4-FFF2-40B4-BE49-F238E27FC236}">
                <a16:creationId xmlns:a16="http://schemas.microsoft.com/office/drawing/2014/main" id="{C05A8E95-6F35-C1C5-E786-F928CA035713}"/>
              </a:ext>
            </a:extLst>
          </p:cNvPr>
          <p:cNvPicPr>
            <a:picLocks noChangeAspect="1"/>
          </p:cNvPicPr>
          <p:nvPr/>
        </p:nvPicPr>
        <p:blipFill>
          <a:blip r:embed="rId2"/>
          <a:stretch>
            <a:fillRect/>
          </a:stretch>
        </p:blipFill>
        <p:spPr>
          <a:xfrm>
            <a:off x="120401" y="3755923"/>
            <a:ext cx="6627308" cy="2422163"/>
          </a:xfrm>
          <a:prstGeom prst="rect">
            <a:avLst/>
          </a:prstGeom>
        </p:spPr>
      </p:pic>
      <p:pic>
        <p:nvPicPr>
          <p:cNvPr id="9" name="Picture 8">
            <a:extLst>
              <a:ext uri="{FF2B5EF4-FFF2-40B4-BE49-F238E27FC236}">
                <a16:creationId xmlns:a16="http://schemas.microsoft.com/office/drawing/2014/main" id="{C866E628-793A-D8D6-98FD-B1FB7EC4135A}"/>
              </a:ext>
            </a:extLst>
          </p:cNvPr>
          <p:cNvPicPr>
            <a:picLocks noChangeAspect="1"/>
          </p:cNvPicPr>
          <p:nvPr/>
        </p:nvPicPr>
        <p:blipFill>
          <a:blip r:embed="rId3"/>
          <a:stretch>
            <a:fillRect/>
          </a:stretch>
        </p:blipFill>
        <p:spPr>
          <a:xfrm>
            <a:off x="86195" y="1238863"/>
            <a:ext cx="6695720" cy="1634075"/>
          </a:xfrm>
          <a:prstGeom prst="rect">
            <a:avLst/>
          </a:prstGeom>
        </p:spPr>
      </p:pic>
      <p:pic>
        <p:nvPicPr>
          <p:cNvPr id="11" name="Picture 10">
            <a:extLst>
              <a:ext uri="{FF2B5EF4-FFF2-40B4-BE49-F238E27FC236}">
                <a16:creationId xmlns:a16="http://schemas.microsoft.com/office/drawing/2014/main" id="{8E56B7E1-B96D-67A4-317D-A6635BFA59F0}"/>
              </a:ext>
            </a:extLst>
          </p:cNvPr>
          <p:cNvPicPr>
            <a:picLocks noChangeAspect="1"/>
          </p:cNvPicPr>
          <p:nvPr/>
        </p:nvPicPr>
        <p:blipFill>
          <a:blip r:embed="rId4"/>
          <a:stretch>
            <a:fillRect/>
          </a:stretch>
        </p:blipFill>
        <p:spPr>
          <a:xfrm>
            <a:off x="6885779" y="2418735"/>
            <a:ext cx="5275176" cy="3759351"/>
          </a:xfrm>
          <a:prstGeom prst="rect">
            <a:avLst/>
          </a:prstGeom>
        </p:spPr>
      </p:pic>
      <p:sp>
        <p:nvSpPr>
          <p:cNvPr id="4" name="TextBox 3">
            <a:extLst>
              <a:ext uri="{FF2B5EF4-FFF2-40B4-BE49-F238E27FC236}">
                <a16:creationId xmlns:a16="http://schemas.microsoft.com/office/drawing/2014/main" id="{662F4133-02AE-C3BE-131A-D691652BC988}"/>
              </a:ext>
            </a:extLst>
          </p:cNvPr>
          <p:cNvSpPr txBox="1"/>
          <p:nvPr/>
        </p:nvSpPr>
        <p:spPr>
          <a:xfrm>
            <a:off x="1855100" y="3425692"/>
            <a:ext cx="3451122" cy="307777"/>
          </a:xfrm>
          <a:prstGeom prst="rect">
            <a:avLst/>
          </a:prstGeom>
          <a:noFill/>
        </p:spPr>
        <p:txBody>
          <a:bodyPr wrap="square" rtlCol="0">
            <a:spAutoFit/>
          </a:bodyPr>
          <a:lstStyle/>
          <a:p>
            <a:r>
              <a:rPr lang="en-IN" dirty="0">
                <a:solidFill>
                  <a:schemeClr val="accent2">
                    <a:lumMod val="50000"/>
                  </a:schemeClr>
                </a:solidFill>
                <a:latin typeface="Times New Roman" panose="02020603050405020304" pitchFamily="18" charset="0"/>
                <a:cs typeface="Times New Roman" panose="02020603050405020304" pitchFamily="18" charset="0"/>
              </a:rPr>
              <a:t>Processed Data stored in the new S3 Bucket</a:t>
            </a:r>
          </a:p>
        </p:txBody>
      </p:sp>
      <p:sp>
        <p:nvSpPr>
          <p:cNvPr id="5" name="TextBox 4">
            <a:extLst>
              <a:ext uri="{FF2B5EF4-FFF2-40B4-BE49-F238E27FC236}">
                <a16:creationId xmlns:a16="http://schemas.microsoft.com/office/drawing/2014/main" id="{E1D12D1C-A805-072C-DDF2-A1EF0D1FDA1D}"/>
              </a:ext>
            </a:extLst>
          </p:cNvPr>
          <p:cNvSpPr txBox="1"/>
          <p:nvPr/>
        </p:nvSpPr>
        <p:spPr>
          <a:xfrm>
            <a:off x="7541343" y="1748123"/>
            <a:ext cx="3500283" cy="307777"/>
          </a:xfrm>
          <a:prstGeom prst="rect">
            <a:avLst/>
          </a:prstGeom>
          <a:noFill/>
        </p:spPr>
        <p:txBody>
          <a:bodyPr wrap="square" rtlCol="0">
            <a:spAutoFit/>
          </a:bodyPr>
          <a:lstStyle/>
          <a:p>
            <a:r>
              <a:rPr lang="en-IN" dirty="0">
                <a:solidFill>
                  <a:schemeClr val="accent2">
                    <a:lumMod val="50000"/>
                  </a:schemeClr>
                </a:solidFill>
                <a:latin typeface="Times New Roman" panose="02020603050405020304" pitchFamily="18" charset="0"/>
                <a:cs typeface="Times New Roman" panose="02020603050405020304" pitchFamily="18" charset="0"/>
              </a:rPr>
              <a:t>In Total for The Table we Have 6 Columns</a:t>
            </a:r>
          </a:p>
        </p:txBody>
      </p:sp>
    </p:spTree>
    <p:extLst>
      <p:ext uri="{BB962C8B-B14F-4D97-AF65-F5344CB8AC3E}">
        <p14:creationId xmlns:p14="http://schemas.microsoft.com/office/powerpoint/2010/main" val="4150084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366AC2-8D8E-85C5-CA6B-F11EE16E0A51}"/>
              </a:ext>
            </a:extLst>
          </p:cNvPr>
          <p:cNvSpPr>
            <a:spLocks noGrp="1"/>
          </p:cNvSpPr>
          <p:nvPr>
            <p:ph idx="1"/>
          </p:nvPr>
        </p:nvSpPr>
        <p:spPr>
          <a:xfrm>
            <a:off x="104303" y="27801"/>
            <a:ext cx="10095600" cy="4764800"/>
          </a:xfrm>
        </p:spPr>
        <p:txBody>
          <a:bodyPr/>
          <a:lstStyle/>
          <a:p>
            <a:pPr marL="38100" indent="0">
              <a:buNone/>
            </a:pPr>
            <a:r>
              <a:rPr lang="en-IN" sz="1600" b="1" dirty="0">
                <a:solidFill>
                  <a:srgbClr val="0070C0"/>
                </a:solidFill>
                <a:latin typeface="Times New Roman" panose="02020603050405020304" pitchFamily="18" charset="0"/>
                <a:cs typeface="Times New Roman" panose="02020603050405020304" pitchFamily="18" charset="0"/>
              </a:rPr>
              <a:t>4.6</a:t>
            </a:r>
            <a:r>
              <a:rPr lang="en-IN" sz="1600" dirty="0">
                <a:latin typeface="Times New Roman" panose="02020603050405020304" pitchFamily="18" charset="0"/>
                <a:cs typeface="Times New Roman" panose="02020603050405020304" pitchFamily="18" charset="0"/>
              </a:rPr>
              <a:t> Now we can Query on the Structured Data and we get the results as defined below:</a:t>
            </a:r>
          </a:p>
          <a:p>
            <a:pPr marL="38100" indent="0">
              <a:buNone/>
            </a:pPr>
            <a:r>
              <a:rPr lang="en-IN" sz="1600" dirty="0">
                <a:latin typeface="Times New Roman" panose="02020603050405020304" pitchFamily="18" charset="0"/>
                <a:cs typeface="Times New Roman" panose="02020603050405020304" pitchFamily="18" charset="0"/>
              </a:rPr>
              <a:t>Similarly, Need to do the same process apart from the conversion of </a:t>
            </a:r>
            <a:r>
              <a:rPr lang="en-IN" sz="1600" dirty="0" err="1">
                <a:latin typeface="Times New Roman" panose="02020603050405020304" pitchFamily="18" charset="0"/>
                <a:cs typeface="Times New Roman" panose="02020603050405020304" pitchFamily="18" charset="0"/>
              </a:rPr>
              <a:t>json</a:t>
            </a:r>
            <a:r>
              <a:rPr lang="en-IN" sz="1600" dirty="0">
                <a:latin typeface="Times New Roman" panose="02020603050405020304" pitchFamily="18" charset="0"/>
                <a:cs typeface="Times New Roman" panose="02020603050405020304" pitchFamily="18" charset="0"/>
              </a:rPr>
              <a:t> to parquet format for the csv Files. </a:t>
            </a:r>
          </a:p>
          <a:p>
            <a:pPr marL="38100" indent="0">
              <a:buNone/>
            </a:pPr>
            <a:r>
              <a:rPr lang="en-IN" sz="1600" dirty="0">
                <a:latin typeface="Times New Roman" panose="02020603050405020304" pitchFamily="18" charset="0"/>
                <a:cs typeface="Times New Roman" panose="02020603050405020304" pitchFamily="18" charset="0"/>
              </a:rPr>
              <a:t>So, Now in total in Athena, we have 1 Database – </a:t>
            </a:r>
            <a:r>
              <a:rPr lang="en-IN" sz="1600" dirty="0" err="1">
                <a:latin typeface="Times New Roman" panose="02020603050405020304" pitchFamily="18" charset="0"/>
                <a:cs typeface="Times New Roman" panose="02020603050405020304" pitchFamily="18" charset="0"/>
              </a:rPr>
              <a:t>Db_Youtube_Raw</a:t>
            </a:r>
            <a:r>
              <a:rPr lang="en-IN" sz="1600" dirty="0">
                <a:latin typeface="Times New Roman" panose="02020603050405020304" pitchFamily="18" charset="0"/>
                <a:cs typeface="Times New Roman" panose="02020603050405020304" pitchFamily="18" charset="0"/>
              </a:rPr>
              <a:t> in which we have 3 Tables (1. </a:t>
            </a:r>
            <a:r>
              <a:rPr lang="en-IN" sz="1600" dirty="0" err="1">
                <a:latin typeface="Times New Roman" panose="02020603050405020304" pitchFamily="18" charset="0"/>
                <a:cs typeface="Times New Roman" panose="02020603050405020304" pitchFamily="18" charset="0"/>
              </a:rPr>
              <a:t>Raw_statistics_referenced_data</a:t>
            </a:r>
            <a:r>
              <a:rPr lang="en-IN" sz="1600" dirty="0">
                <a:latin typeface="Times New Roman" panose="02020603050405020304" pitchFamily="18" charset="0"/>
                <a:cs typeface="Times New Roman" panose="02020603050405020304" pitchFamily="18" charset="0"/>
              </a:rPr>
              <a:t> – Raw Json Files, </a:t>
            </a:r>
            <a:r>
              <a:rPr lang="en-IN" sz="1600" b="1" dirty="0">
                <a:latin typeface="Times New Roman" panose="02020603050405020304" pitchFamily="18" charset="0"/>
                <a:cs typeface="Times New Roman" panose="02020603050405020304" pitchFamily="18" charset="0"/>
              </a:rPr>
              <a:t>2.</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Clean_statistics_referenced_data</a:t>
            </a:r>
            <a:r>
              <a:rPr lang="en-IN" sz="1600" dirty="0">
                <a:latin typeface="Times New Roman" panose="02020603050405020304" pitchFamily="18" charset="0"/>
                <a:cs typeface="Times New Roman" panose="02020603050405020304" pitchFamily="18" charset="0"/>
              </a:rPr>
              <a:t> – Processed Json Files – Parquet Format, </a:t>
            </a:r>
            <a:r>
              <a:rPr lang="en-IN" sz="1600" b="1" dirty="0">
                <a:latin typeface="Times New Roman" panose="02020603050405020304" pitchFamily="18" charset="0"/>
                <a:cs typeface="Times New Roman" panose="02020603050405020304" pitchFamily="18" charset="0"/>
              </a:rPr>
              <a:t>3. </a:t>
            </a:r>
            <a:r>
              <a:rPr lang="en-IN" sz="1600" dirty="0">
                <a:latin typeface="Times New Roman" panose="02020603050405020304" pitchFamily="18" charset="0"/>
                <a:cs typeface="Times New Roman" panose="02020603050405020304" pitchFamily="18" charset="0"/>
              </a:rPr>
              <a:t>raw_statistics – for the csv files stored Country/Region wise</a:t>
            </a:r>
          </a:p>
          <a:p>
            <a:pPr marL="38100" indent="0">
              <a:buNone/>
            </a:pPr>
            <a:r>
              <a:rPr lang="en-IN" sz="1600" dirty="0">
                <a:latin typeface="Times New Roman" panose="02020603050405020304" pitchFamily="18" charset="0"/>
                <a:cs typeface="Times New Roman" panose="02020603050405020304" pitchFamily="18" charset="0"/>
              </a:rPr>
              <a:t>When Querying the .csv Files since are records portioned by the Country Code’s, we can apply the where clause to see any country’s data.</a:t>
            </a:r>
          </a:p>
          <a:p>
            <a:pPr marL="38100" indent="0">
              <a:buNone/>
            </a:pPr>
            <a:r>
              <a:rPr lang="en-IN" sz="1600" dirty="0">
                <a:latin typeface="Times New Roman" panose="02020603050405020304" pitchFamily="18" charset="0"/>
                <a:cs typeface="Times New Roman" panose="02020603050405020304" pitchFamily="18" charset="0"/>
              </a:rPr>
              <a:t>Then, we are Joining the </a:t>
            </a:r>
            <a:r>
              <a:rPr lang="en-IN" sz="1600" dirty="0" err="1">
                <a:latin typeface="Times New Roman" panose="02020603050405020304" pitchFamily="18" charset="0"/>
                <a:cs typeface="Times New Roman" panose="02020603050405020304" pitchFamily="18" charset="0"/>
              </a:rPr>
              <a:t>raw_statistics</a:t>
            </a:r>
            <a:r>
              <a:rPr lang="en-IN" sz="1600" dirty="0">
                <a:latin typeface="Times New Roman" panose="02020603050405020304" pitchFamily="18" charset="0"/>
                <a:cs typeface="Times New Roman" panose="02020603050405020304" pitchFamily="18" charset="0"/>
              </a:rPr>
              <a:t> &amp; </a:t>
            </a:r>
            <a:r>
              <a:rPr lang="en-IN" sz="1600" dirty="0" err="1">
                <a:latin typeface="Times New Roman" panose="02020603050405020304" pitchFamily="18" charset="0"/>
                <a:cs typeface="Times New Roman" panose="02020603050405020304" pitchFamily="18" charset="0"/>
              </a:rPr>
              <a:t>raw_statistics_referenced_data</a:t>
            </a:r>
            <a:r>
              <a:rPr lang="en-IN" sz="1600" dirty="0">
                <a:latin typeface="Times New Roman" panose="02020603050405020304" pitchFamily="18" charset="0"/>
                <a:cs typeface="Times New Roman" panose="02020603050405020304" pitchFamily="18" charset="0"/>
              </a:rPr>
              <a:t> Tables on the </a:t>
            </a:r>
            <a:r>
              <a:rPr lang="en-IN" sz="1600" dirty="0" err="1">
                <a:latin typeface="Times New Roman" panose="02020603050405020304" pitchFamily="18" charset="0"/>
                <a:cs typeface="Times New Roman" panose="02020603050405020304" pitchFamily="18" charset="0"/>
              </a:rPr>
              <a:t>category_id</a:t>
            </a:r>
            <a:r>
              <a:rPr lang="en-IN" sz="1600" dirty="0">
                <a:latin typeface="Times New Roman" panose="02020603050405020304" pitchFamily="18" charset="0"/>
                <a:cs typeface="Times New Roman" panose="02020603050405020304" pitchFamily="18" charset="0"/>
              </a:rPr>
              <a:t> Column which is the Pk for the Json Format data and id which is the </a:t>
            </a:r>
            <a:r>
              <a:rPr lang="en-IN" sz="1600" dirty="0" err="1">
                <a:latin typeface="Times New Roman" panose="02020603050405020304" pitchFamily="18" charset="0"/>
                <a:cs typeface="Times New Roman" panose="02020603050405020304" pitchFamily="18" charset="0"/>
              </a:rPr>
              <a:t>Fk</a:t>
            </a:r>
            <a:r>
              <a:rPr lang="en-IN" sz="1600" dirty="0">
                <a:latin typeface="Times New Roman" panose="02020603050405020304" pitchFamily="18" charset="0"/>
                <a:cs typeface="Times New Roman" panose="02020603050405020304" pitchFamily="18" charset="0"/>
              </a:rPr>
              <a:t> of .csv Files</a:t>
            </a:r>
          </a:p>
          <a:p>
            <a:endParaRPr lang="en-IN" dirty="0"/>
          </a:p>
        </p:txBody>
      </p:sp>
      <p:pic>
        <p:nvPicPr>
          <p:cNvPr id="5" name="Picture 4">
            <a:extLst>
              <a:ext uri="{FF2B5EF4-FFF2-40B4-BE49-F238E27FC236}">
                <a16:creationId xmlns:a16="http://schemas.microsoft.com/office/drawing/2014/main" id="{45A0D627-4833-FF81-9C2B-7FBE20CFC9F6}"/>
              </a:ext>
            </a:extLst>
          </p:cNvPr>
          <p:cNvPicPr>
            <a:picLocks noChangeAspect="1"/>
          </p:cNvPicPr>
          <p:nvPr/>
        </p:nvPicPr>
        <p:blipFill>
          <a:blip r:embed="rId3"/>
          <a:stretch>
            <a:fillRect/>
          </a:stretch>
        </p:blipFill>
        <p:spPr>
          <a:xfrm>
            <a:off x="104303" y="3605980"/>
            <a:ext cx="6273748" cy="3139227"/>
          </a:xfrm>
          <a:prstGeom prst="rect">
            <a:avLst/>
          </a:prstGeom>
        </p:spPr>
      </p:pic>
      <p:pic>
        <p:nvPicPr>
          <p:cNvPr id="6" name="Picture 5">
            <a:extLst>
              <a:ext uri="{FF2B5EF4-FFF2-40B4-BE49-F238E27FC236}">
                <a16:creationId xmlns:a16="http://schemas.microsoft.com/office/drawing/2014/main" id="{397384D3-CBBC-1F39-712F-CE2A54EDA5F0}"/>
              </a:ext>
            </a:extLst>
          </p:cNvPr>
          <p:cNvPicPr>
            <a:picLocks noChangeAspect="1"/>
          </p:cNvPicPr>
          <p:nvPr/>
        </p:nvPicPr>
        <p:blipFill>
          <a:blip r:embed="rId4"/>
          <a:stretch>
            <a:fillRect/>
          </a:stretch>
        </p:blipFill>
        <p:spPr>
          <a:xfrm>
            <a:off x="6443980" y="3605980"/>
            <a:ext cx="5643717" cy="3139227"/>
          </a:xfrm>
          <a:prstGeom prst="rect">
            <a:avLst/>
          </a:prstGeom>
        </p:spPr>
      </p:pic>
      <p:sp>
        <p:nvSpPr>
          <p:cNvPr id="9" name="TextBox 8">
            <a:extLst>
              <a:ext uri="{FF2B5EF4-FFF2-40B4-BE49-F238E27FC236}">
                <a16:creationId xmlns:a16="http://schemas.microsoft.com/office/drawing/2014/main" id="{934E9AB3-BFAD-06B0-4F90-297DB6578EFA}"/>
              </a:ext>
            </a:extLst>
          </p:cNvPr>
          <p:cNvSpPr txBox="1"/>
          <p:nvPr/>
        </p:nvSpPr>
        <p:spPr>
          <a:xfrm>
            <a:off x="2054942" y="3298203"/>
            <a:ext cx="3097161" cy="307777"/>
          </a:xfrm>
          <a:prstGeom prst="rect">
            <a:avLst/>
          </a:prstGeom>
          <a:noFill/>
        </p:spPr>
        <p:txBody>
          <a:bodyPr wrap="square" rtlCol="0">
            <a:spAutoFit/>
          </a:bodyPr>
          <a:lstStyle/>
          <a:p>
            <a:r>
              <a:rPr lang="en-IN" dirty="0">
                <a:solidFill>
                  <a:schemeClr val="accent1">
                    <a:lumMod val="50000"/>
                  </a:schemeClr>
                </a:solidFill>
                <a:latin typeface="Times New Roman" panose="02020603050405020304" pitchFamily="18" charset="0"/>
                <a:cs typeface="Times New Roman" panose="02020603050405020304" pitchFamily="18" charset="0"/>
              </a:rPr>
              <a:t>Query performed on Parquet Files</a:t>
            </a:r>
          </a:p>
        </p:txBody>
      </p:sp>
      <p:sp>
        <p:nvSpPr>
          <p:cNvPr id="10" name="TextBox 9">
            <a:extLst>
              <a:ext uri="{FF2B5EF4-FFF2-40B4-BE49-F238E27FC236}">
                <a16:creationId xmlns:a16="http://schemas.microsoft.com/office/drawing/2014/main" id="{3328294A-7A5F-A776-7479-2311EE3CBF67}"/>
              </a:ext>
            </a:extLst>
          </p:cNvPr>
          <p:cNvSpPr txBox="1"/>
          <p:nvPr/>
        </p:nvSpPr>
        <p:spPr>
          <a:xfrm>
            <a:off x="8491016" y="3252020"/>
            <a:ext cx="2821858" cy="307777"/>
          </a:xfrm>
          <a:prstGeom prst="rect">
            <a:avLst/>
          </a:prstGeom>
          <a:noFill/>
        </p:spPr>
        <p:txBody>
          <a:bodyPr wrap="square" rtlCol="0">
            <a:spAutoFit/>
          </a:bodyPr>
          <a:lstStyle/>
          <a:p>
            <a:r>
              <a:rPr lang="en-IN" dirty="0">
                <a:solidFill>
                  <a:schemeClr val="accent1">
                    <a:lumMod val="50000"/>
                  </a:schemeClr>
                </a:solidFill>
                <a:latin typeface="Times New Roman" panose="02020603050405020304" pitchFamily="18" charset="0"/>
                <a:cs typeface="Times New Roman" panose="02020603050405020304" pitchFamily="18" charset="0"/>
              </a:rPr>
              <a:t>Query Performed on .csv Files</a:t>
            </a:r>
          </a:p>
        </p:txBody>
      </p:sp>
    </p:spTree>
    <p:extLst>
      <p:ext uri="{BB962C8B-B14F-4D97-AF65-F5344CB8AC3E}">
        <p14:creationId xmlns:p14="http://schemas.microsoft.com/office/powerpoint/2010/main" val="1320726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3F0B18-D0BE-98BB-0373-A6C7A9286F0E}"/>
              </a:ext>
            </a:extLst>
          </p:cNvPr>
          <p:cNvSpPr txBox="1"/>
          <p:nvPr/>
        </p:nvSpPr>
        <p:spPr>
          <a:xfrm>
            <a:off x="68826" y="161390"/>
            <a:ext cx="8249264" cy="1492716"/>
          </a:xfrm>
          <a:prstGeom prst="rect">
            <a:avLst/>
          </a:prstGeom>
          <a:noFill/>
        </p:spPr>
        <p:txBody>
          <a:bodyPr wrap="square" rtlCol="0">
            <a:spAutoFit/>
          </a:bodyPr>
          <a:lstStyle/>
          <a:p>
            <a:r>
              <a:rPr lang="en-IN" sz="1600" b="1" dirty="0">
                <a:solidFill>
                  <a:srgbClr val="0070C0"/>
                </a:solidFill>
                <a:latin typeface="Times New Roman" panose="02020603050405020304" pitchFamily="18" charset="0"/>
                <a:cs typeface="Times New Roman" panose="02020603050405020304" pitchFamily="18" charset="0"/>
              </a:rPr>
              <a:t>4.7</a:t>
            </a:r>
            <a:r>
              <a:rPr lang="en-IN" dirty="0"/>
              <a:t> </a:t>
            </a:r>
            <a:r>
              <a:rPr lang="en-IN" sz="1500" dirty="0">
                <a:latin typeface="Times New Roman" panose="02020603050405020304" pitchFamily="18" charset="0"/>
                <a:cs typeface="Times New Roman" panose="02020603050405020304" pitchFamily="18" charset="0"/>
              </a:rPr>
              <a:t>While Querying we got to Know, that the id column is of </a:t>
            </a:r>
            <a:r>
              <a:rPr lang="en-IN" sz="1500" dirty="0" err="1">
                <a:latin typeface="Times New Roman" panose="02020603050405020304" pitchFamily="18" charset="0"/>
                <a:cs typeface="Times New Roman" panose="02020603050405020304" pitchFamily="18" charset="0"/>
              </a:rPr>
              <a:t>VarChar</a:t>
            </a:r>
            <a:r>
              <a:rPr lang="en-IN" sz="1500" dirty="0">
                <a:latin typeface="Times New Roman" panose="02020603050405020304" pitchFamily="18" charset="0"/>
                <a:cs typeface="Times New Roman" panose="02020603050405020304" pitchFamily="18" charset="0"/>
              </a:rPr>
              <a:t>(size) / String Type &amp; </a:t>
            </a:r>
            <a:r>
              <a:rPr lang="en-IN" sz="1500" dirty="0" err="1">
                <a:latin typeface="Times New Roman" panose="02020603050405020304" pitchFamily="18" charset="0"/>
                <a:cs typeface="Times New Roman" panose="02020603050405020304" pitchFamily="18" charset="0"/>
              </a:rPr>
              <a:t>category_id</a:t>
            </a:r>
            <a:r>
              <a:rPr lang="en-IN" sz="1500" dirty="0">
                <a:latin typeface="Times New Roman" panose="02020603050405020304" pitchFamily="18" charset="0"/>
                <a:cs typeface="Times New Roman" panose="02020603050405020304" pitchFamily="18" charset="0"/>
              </a:rPr>
              <a:t> is of Int Type, so we casted it to Int, but it will not make permanent changes (Use Alter Command) in the Table, but for selecting the data will work. </a:t>
            </a:r>
          </a:p>
          <a:p>
            <a:endParaRPr lang="en-IN" sz="1500" dirty="0">
              <a:latin typeface="Times New Roman" panose="02020603050405020304" pitchFamily="18" charset="0"/>
              <a:cs typeface="Times New Roman" panose="02020603050405020304" pitchFamily="18" charset="0"/>
            </a:endParaRPr>
          </a:p>
          <a:p>
            <a:r>
              <a:rPr lang="en-IN" sz="1500" b="1" dirty="0">
                <a:solidFill>
                  <a:schemeClr val="tx1"/>
                </a:solidFill>
                <a:latin typeface="Times New Roman" panose="02020603050405020304" pitchFamily="18" charset="0"/>
                <a:cs typeface="Times New Roman" panose="02020603050405020304" pitchFamily="18" charset="0"/>
              </a:rPr>
              <a:t>Note: </a:t>
            </a:r>
            <a:r>
              <a:rPr lang="en-IN" sz="1500" dirty="0">
                <a:solidFill>
                  <a:schemeClr val="tx1"/>
                </a:solidFill>
                <a:latin typeface="Times New Roman" panose="02020603050405020304" pitchFamily="18" charset="0"/>
                <a:cs typeface="Times New Roman" panose="02020603050405020304" pitchFamily="18" charset="0"/>
              </a:rPr>
              <a:t>Here we have joined the 2 tables but not stored the output results in the Combined/ Target S3 Bucket – That will be done in the next Steps</a:t>
            </a:r>
          </a:p>
        </p:txBody>
      </p:sp>
      <p:pic>
        <p:nvPicPr>
          <p:cNvPr id="6" name="Picture 5">
            <a:extLst>
              <a:ext uri="{FF2B5EF4-FFF2-40B4-BE49-F238E27FC236}">
                <a16:creationId xmlns:a16="http://schemas.microsoft.com/office/drawing/2014/main" id="{72129421-0B0A-ECFB-754B-E512DD58BC0C}"/>
              </a:ext>
            </a:extLst>
          </p:cNvPr>
          <p:cNvPicPr>
            <a:picLocks noChangeAspect="1"/>
          </p:cNvPicPr>
          <p:nvPr/>
        </p:nvPicPr>
        <p:blipFill>
          <a:blip r:embed="rId2"/>
          <a:stretch>
            <a:fillRect/>
          </a:stretch>
        </p:blipFill>
        <p:spPr>
          <a:xfrm>
            <a:off x="117987" y="1976443"/>
            <a:ext cx="8150941" cy="4504318"/>
          </a:xfrm>
          <a:prstGeom prst="rect">
            <a:avLst/>
          </a:prstGeom>
        </p:spPr>
      </p:pic>
    </p:spTree>
    <p:extLst>
      <p:ext uri="{BB962C8B-B14F-4D97-AF65-F5344CB8AC3E}">
        <p14:creationId xmlns:p14="http://schemas.microsoft.com/office/powerpoint/2010/main" val="2010938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CF68-A32A-590C-8A31-F2FF0B07BDCC}"/>
              </a:ext>
            </a:extLst>
          </p:cNvPr>
          <p:cNvSpPr>
            <a:spLocks noGrp="1"/>
          </p:cNvSpPr>
          <p:nvPr>
            <p:ph type="title"/>
          </p:nvPr>
        </p:nvSpPr>
        <p:spPr>
          <a:xfrm>
            <a:off x="202625" y="0"/>
            <a:ext cx="10095600" cy="936800"/>
          </a:xfrm>
        </p:spPr>
        <p:txBody>
          <a:bodyPr/>
          <a:lstStyle/>
          <a:p>
            <a:r>
              <a:rPr lang="en-IN" sz="1600" b="1" dirty="0">
                <a:solidFill>
                  <a:srgbClr val="0070C0"/>
                </a:solidFill>
                <a:latin typeface="Times New Roman" panose="02020603050405020304" pitchFamily="18" charset="0"/>
                <a:cs typeface="Times New Roman" panose="02020603050405020304" pitchFamily="18" charset="0"/>
              </a:rPr>
              <a:t>Step 5. </a:t>
            </a:r>
            <a:r>
              <a:rPr lang="en-IN" sz="1600" dirty="0">
                <a:solidFill>
                  <a:schemeClr val="tx1"/>
                </a:solidFill>
                <a:latin typeface="Times New Roman" panose="02020603050405020304" pitchFamily="18" charset="0"/>
                <a:cs typeface="Times New Roman" panose="02020603050405020304" pitchFamily="18" charset="0"/>
              </a:rPr>
              <a:t>Build the ETL Data Pipeline, Together for both type’s of Files(Parquet &amp; Csv) via Aws Glue Data Studio , Also Create a Target  S3 Bucket to store the Query Results. Also we can Monitor the Jobs running in different Clusters (Different Status for Jobs: Failed, </a:t>
            </a:r>
            <a:r>
              <a:rPr lang="en-IN" sz="1600" dirty="0" err="1">
                <a:solidFill>
                  <a:schemeClr val="tx1"/>
                </a:solidFill>
                <a:latin typeface="Times New Roman" panose="02020603050405020304" pitchFamily="18" charset="0"/>
                <a:cs typeface="Times New Roman" panose="02020603050405020304" pitchFamily="18" charset="0"/>
              </a:rPr>
              <a:t>Succeded</a:t>
            </a:r>
            <a:r>
              <a:rPr lang="en-IN" sz="1600" dirty="0">
                <a:solidFill>
                  <a:schemeClr val="tx1"/>
                </a:solidFill>
                <a:latin typeface="Times New Roman" panose="02020603050405020304" pitchFamily="18" charset="0"/>
                <a:cs typeface="Times New Roman" panose="02020603050405020304" pitchFamily="18" charset="0"/>
              </a:rPr>
              <a:t>, Running, Abort)</a:t>
            </a:r>
          </a:p>
        </p:txBody>
      </p:sp>
      <p:pic>
        <p:nvPicPr>
          <p:cNvPr id="4" name="Picture 3">
            <a:extLst>
              <a:ext uri="{FF2B5EF4-FFF2-40B4-BE49-F238E27FC236}">
                <a16:creationId xmlns:a16="http://schemas.microsoft.com/office/drawing/2014/main" id="{3785005E-4BF6-577C-6AC3-34E552866C0F}"/>
              </a:ext>
            </a:extLst>
          </p:cNvPr>
          <p:cNvPicPr>
            <a:picLocks noChangeAspect="1"/>
          </p:cNvPicPr>
          <p:nvPr/>
        </p:nvPicPr>
        <p:blipFill>
          <a:blip r:embed="rId2"/>
          <a:stretch>
            <a:fillRect/>
          </a:stretch>
        </p:blipFill>
        <p:spPr>
          <a:xfrm>
            <a:off x="202625" y="1045557"/>
            <a:ext cx="7348314" cy="3428120"/>
          </a:xfrm>
          <a:prstGeom prst="rect">
            <a:avLst/>
          </a:prstGeom>
        </p:spPr>
      </p:pic>
      <p:pic>
        <p:nvPicPr>
          <p:cNvPr id="6" name="Picture 5">
            <a:extLst>
              <a:ext uri="{FF2B5EF4-FFF2-40B4-BE49-F238E27FC236}">
                <a16:creationId xmlns:a16="http://schemas.microsoft.com/office/drawing/2014/main" id="{AC9FDEA8-673B-A2DA-2702-7C98A9CFFBAE}"/>
              </a:ext>
            </a:extLst>
          </p:cNvPr>
          <p:cNvPicPr>
            <a:picLocks noChangeAspect="1"/>
          </p:cNvPicPr>
          <p:nvPr/>
        </p:nvPicPr>
        <p:blipFill>
          <a:blip r:embed="rId3"/>
          <a:stretch>
            <a:fillRect/>
          </a:stretch>
        </p:blipFill>
        <p:spPr>
          <a:xfrm>
            <a:off x="5148530" y="3755922"/>
            <a:ext cx="6842879" cy="2880852"/>
          </a:xfrm>
          <a:prstGeom prst="rect">
            <a:avLst/>
          </a:prstGeom>
        </p:spPr>
      </p:pic>
    </p:spTree>
    <p:extLst>
      <p:ext uri="{BB962C8B-B14F-4D97-AF65-F5344CB8AC3E}">
        <p14:creationId xmlns:p14="http://schemas.microsoft.com/office/powerpoint/2010/main" val="3375151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467DF-7EF6-B067-B770-B5D885EE4CA9}"/>
              </a:ext>
            </a:extLst>
          </p:cNvPr>
          <p:cNvPicPr>
            <a:picLocks noChangeAspect="1"/>
          </p:cNvPicPr>
          <p:nvPr/>
        </p:nvPicPr>
        <p:blipFill>
          <a:blip r:embed="rId2"/>
          <a:stretch>
            <a:fillRect/>
          </a:stretch>
        </p:blipFill>
        <p:spPr>
          <a:xfrm>
            <a:off x="1371182" y="1219737"/>
            <a:ext cx="9090340" cy="4418525"/>
          </a:xfrm>
          <a:prstGeom prst="rect">
            <a:avLst/>
          </a:prstGeom>
        </p:spPr>
      </p:pic>
      <p:sp>
        <p:nvSpPr>
          <p:cNvPr id="6" name="TextBox 5">
            <a:extLst>
              <a:ext uri="{FF2B5EF4-FFF2-40B4-BE49-F238E27FC236}">
                <a16:creationId xmlns:a16="http://schemas.microsoft.com/office/drawing/2014/main" id="{3E6B5BF5-D747-7666-5264-B919DE4B2825}"/>
              </a:ext>
            </a:extLst>
          </p:cNvPr>
          <p:cNvSpPr txBox="1"/>
          <p:nvPr/>
        </p:nvSpPr>
        <p:spPr>
          <a:xfrm>
            <a:off x="127821" y="127819"/>
            <a:ext cx="9320980" cy="584775"/>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Note: </a:t>
            </a:r>
            <a:r>
              <a:rPr lang="en-IN" sz="1600" dirty="0">
                <a:latin typeface="Times New Roman" panose="02020603050405020304" pitchFamily="18" charset="0"/>
                <a:cs typeface="Times New Roman" panose="02020603050405020304" pitchFamily="18" charset="0"/>
              </a:rPr>
              <a:t>So, For Faster Query Performance we’ll Query the Data using the Reporting Layer, so Here have Created a View/ Index and can Give to Data Scientist/ Business Analyst as they only require the end Results</a:t>
            </a:r>
          </a:p>
        </p:txBody>
      </p:sp>
    </p:spTree>
    <p:extLst>
      <p:ext uri="{BB962C8B-B14F-4D97-AF65-F5344CB8AC3E}">
        <p14:creationId xmlns:p14="http://schemas.microsoft.com/office/powerpoint/2010/main" val="1856303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427D7-9C5A-5E82-0D28-EF7259978D9B}"/>
              </a:ext>
            </a:extLst>
          </p:cNvPr>
          <p:cNvSpPr>
            <a:spLocks noGrp="1"/>
          </p:cNvSpPr>
          <p:nvPr>
            <p:ph type="title"/>
          </p:nvPr>
        </p:nvSpPr>
        <p:spPr>
          <a:xfrm>
            <a:off x="123968" y="0"/>
            <a:ext cx="10095600" cy="936800"/>
          </a:xfrm>
        </p:spPr>
        <p:txBody>
          <a:bodyPr/>
          <a:lstStyle/>
          <a:p>
            <a:r>
              <a:rPr lang="en-IN" dirty="0"/>
              <a:t>Step 6. Use the Aws </a:t>
            </a:r>
            <a:r>
              <a:rPr lang="en-IN" dirty="0" err="1"/>
              <a:t>Quicksight</a:t>
            </a:r>
            <a:r>
              <a:rPr lang="en-IN" dirty="0"/>
              <a:t> to Visualize the Data. </a:t>
            </a:r>
            <a:br>
              <a:rPr lang="en-IN" dirty="0"/>
            </a:br>
            <a:endParaRPr lang="en-IN" dirty="0"/>
          </a:p>
        </p:txBody>
      </p:sp>
      <p:sp>
        <p:nvSpPr>
          <p:cNvPr id="3" name="Content Placeholder 2">
            <a:extLst>
              <a:ext uri="{FF2B5EF4-FFF2-40B4-BE49-F238E27FC236}">
                <a16:creationId xmlns:a16="http://schemas.microsoft.com/office/drawing/2014/main" id="{83A9DDD5-59BF-9227-73F7-F0593E048783}"/>
              </a:ext>
            </a:extLst>
          </p:cNvPr>
          <p:cNvSpPr>
            <a:spLocks noGrp="1"/>
          </p:cNvSpPr>
          <p:nvPr>
            <p:ph idx="1"/>
          </p:nvPr>
        </p:nvSpPr>
        <p:spPr>
          <a:xfrm>
            <a:off x="123968" y="592671"/>
            <a:ext cx="11019832" cy="5510267"/>
          </a:xfrm>
        </p:spPr>
        <p:txBody>
          <a:bodyPr/>
          <a:lstStyle/>
          <a:p>
            <a:pPr marL="38100" indent="0">
              <a:buNone/>
            </a:pPr>
            <a:r>
              <a:rPr lang="en-IN" sz="1600" b="1" dirty="0">
                <a:solidFill>
                  <a:srgbClr val="0070C0"/>
                </a:solidFill>
                <a:latin typeface="Times New Roman" panose="02020603050405020304" pitchFamily="18" charset="0"/>
                <a:cs typeface="Times New Roman" panose="02020603050405020304" pitchFamily="18" charset="0"/>
              </a:rPr>
              <a:t>6.1</a:t>
            </a:r>
            <a:r>
              <a:rPr lang="en-IN" sz="1400" dirty="0">
                <a:latin typeface="Times New Roman" panose="02020603050405020304" pitchFamily="18" charset="0"/>
                <a:cs typeface="Times New Roman" panose="02020603050405020304" pitchFamily="18" charset="0"/>
              </a:rPr>
              <a:t> After Logging in to your </a:t>
            </a:r>
            <a:r>
              <a:rPr lang="en-IN" sz="1400" dirty="0" err="1">
                <a:latin typeface="Times New Roman" panose="02020603050405020304" pitchFamily="18" charset="0"/>
                <a:cs typeface="Times New Roman" panose="02020603050405020304" pitchFamily="18" charset="0"/>
              </a:rPr>
              <a:t>Quicksight</a:t>
            </a:r>
            <a:r>
              <a:rPr lang="en-IN" sz="1400" dirty="0">
                <a:latin typeface="Times New Roman" panose="02020603050405020304" pitchFamily="18" charset="0"/>
                <a:cs typeface="Times New Roman" panose="02020603050405020304" pitchFamily="18" charset="0"/>
              </a:rPr>
              <a:t> Account, go to top left pane </a:t>
            </a:r>
            <a:r>
              <a:rPr lang="en-IN" sz="1400" dirty="0">
                <a:latin typeface="Times New Roman" panose="02020603050405020304" pitchFamily="18" charset="0"/>
                <a:cs typeface="Times New Roman" panose="02020603050405020304" pitchFamily="18" charset="0"/>
                <a:sym typeface="Wingdings" panose="05000000000000000000" pitchFamily="2" charset="2"/>
              </a:rPr>
              <a:t> Manage </a:t>
            </a:r>
            <a:r>
              <a:rPr lang="en-IN" sz="1400" dirty="0" err="1">
                <a:latin typeface="Times New Roman" panose="02020603050405020304" pitchFamily="18" charset="0"/>
                <a:cs typeface="Times New Roman" panose="02020603050405020304" pitchFamily="18" charset="0"/>
                <a:sym typeface="Wingdings" panose="05000000000000000000" pitchFamily="2" charset="2"/>
              </a:rPr>
              <a:t>Quicksight</a:t>
            </a:r>
            <a:r>
              <a:rPr lang="en-IN" sz="1400" dirty="0">
                <a:latin typeface="Times New Roman" panose="02020603050405020304" pitchFamily="18" charset="0"/>
                <a:cs typeface="Times New Roman" panose="02020603050405020304" pitchFamily="18" charset="0"/>
                <a:sym typeface="Wingdings" panose="05000000000000000000" pitchFamily="2" charset="2"/>
              </a:rPr>
              <a:t> – Security  &amp; Permission’s – Select all the Landing/ Raw , Cleaned &amp; Analytical/Target Bucket .</a:t>
            </a:r>
          </a:p>
          <a:p>
            <a:pPr marL="38100" indent="0">
              <a:buNone/>
            </a:pPr>
            <a:r>
              <a:rPr lang="en-IN" sz="1600" b="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6.2</a:t>
            </a:r>
            <a:r>
              <a:rPr lang="en-IN" sz="1400" dirty="0">
                <a:latin typeface="Times New Roman" panose="02020603050405020304" pitchFamily="18" charset="0"/>
                <a:cs typeface="Times New Roman" panose="02020603050405020304" pitchFamily="18" charset="0"/>
                <a:sym typeface="Wingdings" panose="05000000000000000000" pitchFamily="2" charset="2"/>
              </a:rPr>
              <a:t> Go to Datasets &amp; Connect with Athena and there give the Database Name, Table Name which were previously given in Aws Glue Data </a:t>
            </a:r>
            <a:r>
              <a:rPr lang="en-IN" sz="1400" dirty="0" err="1">
                <a:latin typeface="Times New Roman" panose="02020603050405020304" pitchFamily="18" charset="0"/>
                <a:cs typeface="Times New Roman" panose="02020603050405020304" pitchFamily="18" charset="0"/>
                <a:sym typeface="Wingdings" panose="05000000000000000000" pitchFamily="2" charset="2"/>
              </a:rPr>
              <a:t>Catalog</a:t>
            </a:r>
            <a:r>
              <a:rPr lang="en-IN" sz="1400" dirty="0">
                <a:latin typeface="Times New Roman" panose="02020603050405020304" pitchFamily="18" charset="0"/>
                <a:cs typeface="Times New Roman" panose="02020603050405020304" pitchFamily="18" charset="0"/>
                <a:sym typeface="Wingdings" panose="05000000000000000000" pitchFamily="2" charset="2"/>
              </a:rPr>
              <a:t> and it will automatically Load the Data &amp; Now create Interactive Dashboards &amp; Stories according to the Problem Statements given by the Client.</a:t>
            </a:r>
            <a:endParaRPr lang="en-IN" sz="14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2C9107A-53BE-5601-CEFC-80421501F0C9}"/>
              </a:ext>
            </a:extLst>
          </p:cNvPr>
          <p:cNvPicPr>
            <a:picLocks noChangeAspect="1"/>
          </p:cNvPicPr>
          <p:nvPr/>
        </p:nvPicPr>
        <p:blipFill>
          <a:blip r:embed="rId2"/>
          <a:stretch>
            <a:fillRect/>
          </a:stretch>
        </p:blipFill>
        <p:spPr>
          <a:xfrm>
            <a:off x="1155103" y="2231922"/>
            <a:ext cx="9422398" cy="4168719"/>
          </a:xfrm>
          <a:prstGeom prst="rect">
            <a:avLst/>
          </a:prstGeom>
        </p:spPr>
      </p:pic>
    </p:spTree>
    <p:extLst>
      <p:ext uri="{BB962C8B-B14F-4D97-AF65-F5344CB8AC3E}">
        <p14:creationId xmlns:p14="http://schemas.microsoft.com/office/powerpoint/2010/main" val="4280452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BF0A-BF99-E965-A8F2-C70492E712F8}"/>
              </a:ext>
            </a:extLst>
          </p:cNvPr>
          <p:cNvSpPr>
            <a:spLocks noGrp="1"/>
          </p:cNvSpPr>
          <p:nvPr>
            <p:ph type="title"/>
          </p:nvPr>
        </p:nvSpPr>
        <p:spPr>
          <a:xfrm>
            <a:off x="959710" y="-57467"/>
            <a:ext cx="10095600" cy="936800"/>
          </a:xfrm>
        </p:spPr>
        <p:txBody>
          <a:bodyPr/>
          <a:lstStyle/>
          <a:p>
            <a:r>
              <a:rPr lang="en-IN" sz="2800" dirty="0"/>
              <a:t>What is Big Data !!</a:t>
            </a:r>
          </a:p>
        </p:txBody>
      </p:sp>
      <p:sp>
        <p:nvSpPr>
          <p:cNvPr id="3" name="Content Placeholder 2">
            <a:extLst>
              <a:ext uri="{FF2B5EF4-FFF2-40B4-BE49-F238E27FC236}">
                <a16:creationId xmlns:a16="http://schemas.microsoft.com/office/drawing/2014/main" id="{D4FC37F2-F88A-9A53-260E-7D5B20157D45}"/>
              </a:ext>
            </a:extLst>
          </p:cNvPr>
          <p:cNvSpPr>
            <a:spLocks noGrp="1"/>
          </p:cNvSpPr>
          <p:nvPr>
            <p:ph idx="1"/>
          </p:nvPr>
        </p:nvSpPr>
        <p:spPr>
          <a:xfrm>
            <a:off x="275621" y="983227"/>
            <a:ext cx="6040858" cy="5149208"/>
          </a:xfrm>
        </p:spPr>
        <p:txBody>
          <a:bodyPr>
            <a:normAutofit/>
          </a:bodyPr>
          <a:lstStyle/>
          <a:p>
            <a:pPr>
              <a:buFont typeface="Wingdings" panose="05000000000000000000" pitchFamily="2" charset="2"/>
              <a:buChar char="ü"/>
            </a:pPr>
            <a:r>
              <a:rPr lang="en-IN" sz="2000" dirty="0"/>
              <a:t>Big Data is defined as Follows:</a:t>
            </a:r>
          </a:p>
          <a:p>
            <a:pPr marL="342900" indent="-342900">
              <a:buFont typeface="Wingdings" panose="05000000000000000000" pitchFamily="2" charset="2"/>
              <a:buChar char="ü"/>
            </a:pPr>
            <a:r>
              <a:rPr lang="en-IN" sz="2000" dirty="0"/>
              <a:t>Massive Data Sets &amp; Large Volume of data(Both Structured &amp; Semi, Unstructured Data) with Varied &amp; Complex Structure</a:t>
            </a:r>
          </a:p>
          <a:p>
            <a:pPr marL="342900" indent="-342900">
              <a:buFont typeface="Wingdings" panose="05000000000000000000" pitchFamily="2" charset="2"/>
              <a:buChar char="ü"/>
            </a:pPr>
            <a:r>
              <a:rPr lang="en-IN" sz="2000" dirty="0"/>
              <a:t>With the Difficulties of storing &amp; analysing Visualizing for Further Processes or Results</a:t>
            </a:r>
          </a:p>
          <a:p>
            <a:pPr marL="342900" indent="-342900">
              <a:buFont typeface="Wingdings" panose="05000000000000000000" pitchFamily="2" charset="2"/>
              <a:buChar char="ü"/>
            </a:pPr>
            <a:r>
              <a:rPr lang="en-IN" sz="2000" dirty="0"/>
              <a:t>Applications:</a:t>
            </a:r>
          </a:p>
          <a:p>
            <a:pPr marL="342900" indent="-342900">
              <a:buFont typeface="Wingdings" panose="05000000000000000000" pitchFamily="2" charset="2"/>
              <a:buChar char="ü"/>
            </a:pPr>
            <a:r>
              <a:rPr lang="en-IN" sz="2000" dirty="0"/>
              <a:t>Healthcare, Retail, Finance, Manufacturing &amp; Auto- mobile Companies</a:t>
            </a:r>
          </a:p>
          <a:p>
            <a:pPr marL="342900" indent="-342900">
              <a:buFont typeface="Wingdings" panose="05000000000000000000" pitchFamily="2" charset="2"/>
              <a:buChar char="ü"/>
            </a:pPr>
            <a:r>
              <a:rPr lang="en-IN" sz="2000" dirty="0"/>
              <a:t>Benefits: Cost Reductions, High Performance with Tight Security, Time Reductions, Smarter Business Decisions</a:t>
            </a:r>
          </a:p>
          <a:p>
            <a:pPr marL="342900" indent="-342900">
              <a:buFont typeface="Wingdings" panose="05000000000000000000" pitchFamily="2" charset="2"/>
              <a:buChar char="ü"/>
            </a:pPr>
            <a:r>
              <a:rPr lang="en-IN" sz="2000" dirty="0"/>
              <a:t>Challenges: Bottleneck is the Workforce w.r.t required Technical Skills</a:t>
            </a:r>
          </a:p>
        </p:txBody>
      </p:sp>
      <p:pic>
        <p:nvPicPr>
          <p:cNvPr id="5" name="Picture 4">
            <a:extLst>
              <a:ext uri="{FF2B5EF4-FFF2-40B4-BE49-F238E27FC236}">
                <a16:creationId xmlns:a16="http://schemas.microsoft.com/office/drawing/2014/main" id="{5492FAF3-8986-0890-CB76-448AF1E0B195}"/>
              </a:ext>
            </a:extLst>
          </p:cNvPr>
          <p:cNvPicPr>
            <a:picLocks noChangeAspect="1"/>
          </p:cNvPicPr>
          <p:nvPr/>
        </p:nvPicPr>
        <p:blipFill>
          <a:blip r:embed="rId2"/>
          <a:stretch>
            <a:fillRect/>
          </a:stretch>
        </p:blipFill>
        <p:spPr>
          <a:xfrm>
            <a:off x="6316479" y="3072414"/>
            <a:ext cx="5774288" cy="3561466"/>
          </a:xfrm>
          <a:prstGeom prst="rect">
            <a:avLst/>
          </a:prstGeom>
        </p:spPr>
      </p:pic>
    </p:spTree>
    <p:extLst>
      <p:ext uri="{BB962C8B-B14F-4D97-AF65-F5344CB8AC3E}">
        <p14:creationId xmlns:p14="http://schemas.microsoft.com/office/powerpoint/2010/main" val="3630881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FCC1A-B0F1-BEEA-50F5-67391A1AF926}"/>
              </a:ext>
            </a:extLst>
          </p:cNvPr>
          <p:cNvPicPr>
            <a:picLocks noChangeAspect="1"/>
          </p:cNvPicPr>
          <p:nvPr/>
        </p:nvPicPr>
        <p:blipFill>
          <a:blip r:embed="rId2"/>
          <a:stretch>
            <a:fillRect/>
          </a:stretch>
        </p:blipFill>
        <p:spPr>
          <a:xfrm>
            <a:off x="88490" y="2812026"/>
            <a:ext cx="12000730" cy="3971524"/>
          </a:xfrm>
          <a:prstGeom prst="rect">
            <a:avLst/>
          </a:prstGeom>
        </p:spPr>
      </p:pic>
      <p:pic>
        <p:nvPicPr>
          <p:cNvPr id="7" name="Picture 6">
            <a:extLst>
              <a:ext uri="{FF2B5EF4-FFF2-40B4-BE49-F238E27FC236}">
                <a16:creationId xmlns:a16="http://schemas.microsoft.com/office/drawing/2014/main" id="{E14B3D12-398E-41BD-2157-E16FD54BE6D6}"/>
              </a:ext>
            </a:extLst>
          </p:cNvPr>
          <p:cNvPicPr>
            <a:picLocks noChangeAspect="1"/>
          </p:cNvPicPr>
          <p:nvPr/>
        </p:nvPicPr>
        <p:blipFill>
          <a:blip r:embed="rId3"/>
          <a:stretch>
            <a:fillRect/>
          </a:stretch>
        </p:blipFill>
        <p:spPr>
          <a:xfrm>
            <a:off x="5628439" y="74450"/>
            <a:ext cx="6445504" cy="2604161"/>
          </a:xfrm>
          <a:prstGeom prst="rect">
            <a:avLst/>
          </a:prstGeom>
        </p:spPr>
      </p:pic>
      <p:pic>
        <p:nvPicPr>
          <p:cNvPr id="9" name="Picture 8">
            <a:extLst>
              <a:ext uri="{FF2B5EF4-FFF2-40B4-BE49-F238E27FC236}">
                <a16:creationId xmlns:a16="http://schemas.microsoft.com/office/drawing/2014/main" id="{68271152-DAFA-00C5-5E69-CAF884B9FC49}"/>
              </a:ext>
            </a:extLst>
          </p:cNvPr>
          <p:cNvPicPr>
            <a:picLocks noChangeAspect="1"/>
          </p:cNvPicPr>
          <p:nvPr/>
        </p:nvPicPr>
        <p:blipFill>
          <a:blip r:embed="rId4"/>
          <a:stretch>
            <a:fillRect/>
          </a:stretch>
        </p:blipFill>
        <p:spPr>
          <a:xfrm>
            <a:off x="118056" y="74450"/>
            <a:ext cx="5358511" cy="2638541"/>
          </a:xfrm>
          <a:prstGeom prst="rect">
            <a:avLst/>
          </a:prstGeom>
        </p:spPr>
      </p:pic>
    </p:spTree>
    <p:extLst>
      <p:ext uri="{BB962C8B-B14F-4D97-AF65-F5344CB8AC3E}">
        <p14:creationId xmlns:p14="http://schemas.microsoft.com/office/powerpoint/2010/main" val="3022051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178100-9094-632D-49D5-24831DC0F499}"/>
              </a:ext>
            </a:extLst>
          </p:cNvPr>
          <p:cNvPicPr>
            <a:picLocks noChangeAspect="1"/>
          </p:cNvPicPr>
          <p:nvPr/>
        </p:nvPicPr>
        <p:blipFill>
          <a:blip r:embed="rId2"/>
          <a:stretch>
            <a:fillRect/>
          </a:stretch>
        </p:blipFill>
        <p:spPr>
          <a:xfrm>
            <a:off x="152400" y="98323"/>
            <a:ext cx="11887200" cy="6609735"/>
          </a:xfrm>
          <a:prstGeom prst="rect">
            <a:avLst/>
          </a:prstGeom>
        </p:spPr>
      </p:pic>
    </p:spTree>
    <p:extLst>
      <p:ext uri="{BB962C8B-B14F-4D97-AF65-F5344CB8AC3E}">
        <p14:creationId xmlns:p14="http://schemas.microsoft.com/office/powerpoint/2010/main" val="3957635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EE2B5B-042B-C0C8-23EC-9A3CF16A75E6}"/>
              </a:ext>
            </a:extLst>
          </p:cNvPr>
          <p:cNvSpPr>
            <a:spLocks noGrp="1"/>
          </p:cNvSpPr>
          <p:nvPr>
            <p:ph idx="1"/>
          </p:nvPr>
        </p:nvSpPr>
        <p:spPr>
          <a:xfrm>
            <a:off x="1791600" y="2518008"/>
            <a:ext cx="10095600" cy="4764800"/>
          </a:xfrm>
        </p:spPr>
        <p:txBody>
          <a:bodyPr/>
          <a:lstStyle/>
          <a:p>
            <a:pPr marL="38100" indent="0">
              <a:buNone/>
            </a:pPr>
            <a:r>
              <a:rPr lang="en-IN" sz="3200" b="1" dirty="0">
                <a:solidFill>
                  <a:srgbClr val="0070C0"/>
                </a:solidFill>
                <a:latin typeface="SimSun-ExtB" panose="02010609060101010101" pitchFamily="49" charset="-122"/>
                <a:ea typeface="SimSun-ExtB" panose="02010609060101010101" pitchFamily="49" charset="-122"/>
              </a:rPr>
              <a:t>Thanks For Going Through the Case Study </a:t>
            </a:r>
          </a:p>
        </p:txBody>
      </p:sp>
      <p:sp>
        <p:nvSpPr>
          <p:cNvPr id="5" name="Scroll: Vertical 4">
            <a:extLst>
              <a:ext uri="{FF2B5EF4-FFF2-40B4-BE49-F238E27FC236}">
                <a16:creationId xmlns:a16="http://schemas.microsoft.com/office/drawing/2014/main" id="{ABDC1C3F-B95B-2978-1570-7CB7CDA9B491}"/>
              </a:ext>
            </a:extLst>
          </p:cNvPr>
          <p:cNvSpPr/>
          <p:nvPr/>
        </p:nvSpPr>
        <p:spPr>
          <a:xfrm>
            <a:off x="8056572" y="4394433"/>
            <a:ext cx="3572962" cy="1858297"/>
          </a:xfrm>
          <a:prstGeom prst="vertic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9301F919-63F9-CE20-BE3D-548455A404D8}"/>
              </a:ext>
            </a:extLst>
          </p:cNvPr>
          <p:cNvSpPr txBox="1"/>
          <p:nvPr/>
        </p:nvSpPr>
        <p:spPr>
          <a:xfrm>
            <a:off x="8292546" y="4815749"/>
            <a:ext cx="3252451" cy="1015663"/>
          </a:xfrm>
          <a:prstGeom prst="rect">
            <a:avLst/>
          </a:prstGeom>
          <a:noFill/>
        </p:spPr>
        <p:txBody>
          <a:bodyPr wrap="square" rtlCol="0">
            <a:spAutoFit/>
          </a:bodyPr>
          <a:lstStyle/>
          <a:p>
            <a:r>
              <a:rPr lang="en-IN" sz="1500" dirty="0">
                <a:latin typeface="Times New Roman" panose="02020603050405020304" pitchFamily="18" charset="0"/>
                <a:cs typeface="Times New Roman" panose="02020603050405020304" pitchFamily="18" charset="0"/>
              </a:rPr>
              <a:t>Made By: Kunal Anand</a:t>
            </a:r>
          </a:p>
          <a:p>
            <a:r>
              <a:rPr lang="en-IN" sz="1500" dirty="0">
                <a:latin typeface="Times New Roman" panose="02020603050405020304" pitchFamily="18" charset="0"/>
                <a:cs typeface="Times New Roman" panose="02020603050405020304" pitchFamily="18" charset="0"/>
              </a:rPr>
              <a:t>Role: Data Engineer at Cognizant</a:t>
            </a:r>
          </a:p>
          <a:p>
            <a:r>
              <a:rPr lang="en-IN" sz="1500" dirty="0">
                <a:latin typeface="Times New Roman" panose="02020603050405020304" pitchFamily="18" charset="0"/>
                <a:cs typeface="Times New Roman" panose="02020603050405020304" pitchFamily="18" charset="0"/>
              </a:rPr>
              <a:t>Mail Id: </a:t>
            </a:r>
            <a:r>
              <a:rPr lang="en-IN" sz="1500" dirty="0">
                <a:latin typeface="Times New Roman" panose="02020603050405020304" pitchFamily="18" charset="0"/>
                <a:cs typeface="Times New Roman" panose="02020603050405020304" pitchFamily="18" charset="0"/>
                <a:hlinkClick r:id="rId2"/>
              </a:rPr>
              <a:t>kunalanand2907@gmail.com</a:t>
            </a:r>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Phone Number: 7042939501</a:t>
            </a:r>
          </a:p>
        </p:txBody>
      </p:sp>
    </p:spTree>
    <p:extLst>
      <p:ext uri="{BB962C8B-B14F-4D97-AF65-F5344CB8AC3E}">
        <p14:creationId xmlns:p14="http://schemas.microsoft.com/office/powerpoint/2010/main" val="2271107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F79D9-9611-CC37-DBF4-FAF3618F25DB}"/>
              </a:ext>
            </a:extLst>
          </p:cNvPr>
          <p:cNvSpPr>
            <a:spLocks noGrp="1"/>
          </p:cNvSpPr>
          <p:nvPr>
            <p:ph type="title"/>
          </p:nvPr>
        </p:nvSpPr>
        <p:spPr>
          <a:xfrm>
            <a:off x="861387" y="-57467"/>
            <a:ext cx="10095600" cy="936800"/>
          </a:xfrm>
        </p:spPr>
        <p:txBody>
          <a:bodyPr/>
          <a:lstStyle/>
          <a:p>
            <a:r>
              <a:rPr lang="en-IN" sz="2600" dirty="0"/>
              <a:t>Timely Decisions &amp; Processing Real Time Data </a:t>
            </a:r>
          </a:p>
        </p:txBody>
      </p:sp>
      <p:sp>
        <p:nvSpPr>
          <p:cNvPr id="3" name="Content Placeholder 2">
            <a:extLst>
              <a:ext uri="{FF2B5EF4-FFF2-40B4-BE49-F238E27FC236}">
                <a16:creationId xmlns:a16="http://schemas.microsoft.com/office/drawing/2014/main" id="{227CA538-2DF7-EE86-7DBF-090D916CA1E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A577892-D77A-89B3-EE1C-8DC2038547D6}"/>
              </a:ext>
            </a:extLst>
          </p:cNvPr>
          <p:cNvPicPr>
            <a:picLocks noChangeAspect="1"/>
          </p:cNvPicPr>
          <p:nvPr/>
        </p:nvPicPr>
        <p:blipFill>
          <a:blip r:embed="rId2"/>
          <a:stretch>
            <a:fillRect/>
          </a:stretch>
        </p:blipFill>
        <p:spPr>
          <a:xfrm>
            <a:off x="-1" y="1573161"/>
            <a:ext cx="12192001" cy="5284839"/>
          </a:xfrm>
          <a:prstGeom prst="rect">
            <a:avLst/>
          </a:prstGeom>
        </p:spPr>
      </p:pic>
    </p:spTree>
    <p:extLst>
      <p:ext uri="{BB962C8B-B14F-4D97-AF65-F5344CB8AC3E}">
        <p14:creationId xmlns:p14="http://schemas.microsoft.com/office/powerpoint/2010/main" val="2315401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09EEE-7EE9-317F-AD9B-9ED7D95FDB17}"/>
              </a:ext>
            </a:extLst>
          </p:cNvPr>
          <p:cNvSpPr>
            <a:spLocks noGrp="1"/>
          </p:cNvSpPr>
          <p:nvPr>
            <p:ph type="title"/>
          </p:nvPr>
        </p:nvSpPr>
        <p:spPr>
          <a:xfrm>
            <a:off x="562897" y="-565639"/>
            <a:ext cx="10515600" cy="1325563"/>
          </a:xfrm>
        </p:spPr>
        <p:txBody>
          <a:bodyPr/>
          <a:lstStyle/>
          <a:p>
            <a:r>
              <a:rPr lang="en-IN" sz="2600" dirty="0"/>
              <a:t>Challenges Faced while Working with Data</a:t>
            </a:r>
          </a:p>
        </p:txBody>
      </p:sp>
      <p:pic>
        <p:nvPicPr>
          <p:cNvPr id="5" name="Picture 4">
            <a:extLst>
              <a:ext uri="{FF2B5EF4-FFF2-40B4-BE49-F238E27FC236}">
                <a16:creationId xmlns:a16="http://schemas.microsoft.com/office/drawing/2014/main" id="{4F7F3507-C328-7E50-4613-0C5E74B87CA5}"/>
              </a:ext>
            </a:extLst>
          </p:cNvPr>
          <p:cNvPicPr>
            <a:picLocks noChangeAspect="1"/>
          </p:cNvPicPr>
          <p:nvPr/>
        </p:nvPicPr>
        <p:blipFill>
          <a:blip r:embed="rId2"/>
          <a:stretch>
            <a:fillRect/>
          </a:stretch>
        </p:blipFill>
        <p:spPr>
          <a:xfrm>
            <a:off x="0" y="1837246"/>
            <a:ext cx="12192000" cy="5020754"/>
          </a:xfrm>
          <a:prstGeom prst="rect">
            <a:avLst/>
          </a:prstGeom>
        </p:spPr>
      </p:pic>
      <p:sp>
        <p:nvSpPr>
          <p:cNvPr id="6" name="Thought Bubble: Cloud 5">
            <a:extLst>
              <a:ext uri="{FF2B5EF4-FFF2-40B4-BE49-F238E27FC236}">
                <a16:creationId xmlns:a16="http://schemas.microsoft.com/office/drawing/2014/main" id="{1AEB8FEC-E407-FCF5-C6AA-45C4000C73A6}"/>
              </a:ext>
            </a:extLst>
          </p:cNvPr>
          <p:cNvSpPr/>
          <p:nvPr/>
        </p:nvSpPr>
        <p:spPr>
          <a:xfrm>
            <a:off x="5951376" y="848374"/>
            <a:ext cx="4760167" cy="2016297"/>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1. Do you think that a single Production DB can handle all these Users?</a:t>
            </a:r>
          </a:p>
          <a:p>
            <a:pPr algn="ctr"/>
            <a:r>
              <a:rPr lang="en-IN" dirty="0"/>
              <a:t>2. Data Generated v/s Data Available for Analysis.</a:t>
            </a:r>
          </a:p>
        </p:txBody>
      </p:sp>
    </p:spTree>
    <p:extLst>
      <p:ext uri="{BB962C8B-B14F-4D97-AF65-F5344CB8AC3E}">
        <p14:creationId xmlns:p14="http://schemas.microsoft.com/office/powerpoint/2010/main" val="1545028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D200-239C-09C1-2292-270B244A0D5F}"/>
              </a:ext>
            </a:extLst>
          </p:cNvPr>
          <p:cNvSpPr>
            <a:spLocks noGrp="1"/>
          </p:cNvSpPr>
          <p:nvPr>
            <p:ph type="title"/>
          </p:nvPr>
        </p:nvSpPr>
        <p:spPr>
          <a:xfrm>
            <a:off x="1048200" y="0"/>
            <a:ext cx="10095600" cy="936800"/>
          </a:xfrm>
        </p:spPr>
        <p:txBody>
          <a:bodyPr/>
          <a:lstStyle/>
          <a:p>
            <a:r>
              <a:rPr lang="en-IN" sz="2800" dirty="0"/>
              <a:t>What is On- Premise Data Centre</a:t>
            </a:r>
          </a:p>
        </p:txBody>
      </p:sp>
      <p:sp>
        <p:nvSpPr>
          <p:cNvPr id="3" name="Content Placeholder 2">
            <a:extLst>
              <a:ext uri="{FF2B5EF4-FFF2-40B4-BE49-F238E27FC236}">
                <a16:creationId xmlns:a16="http://schemas.microsoft.com/office/drawing/2014/main" id="{4D094F80-CD33-DE2D-D080-495CCBFF12E3}"/>
              </a:ext>
            </a:extLst>
          </p:cNvPr>
          <p:cNvSpPr>
            <a:spLocks noGrp="1"/>
          </p:cNvSpPr>
          <p:nvPr>
            <p:ph idx="1"/>
          </p:nvPr>
        </p:nvSpPr>
        <p:spPr>
          <a:xfrm>
            <a:off x="202626" y="1229982"/>
            <a:ext cx="5647568" cy="4807023"/>
          </a:xfrm>
        </p:spPr>
        <p:txBody>
          <a:bodyPr/>
          <a:lstStyle/>
          <a:p>
            <a:r>
              <a:rPr lang="en-IN" sz="2400" dirty="0"/>
              <a:t>You / your company has its own hardware &amp; Resources.</a:t>
            </a:r>
          </a:p>
          <a:p>
            <a:r>
              <a:rPr lang="en-IN" sz="2400" dirty="0"/>
              <a:t>You will need to maintain all things:</a:t>
            </a:r>
          </a:p>
          <a:p>
            <a:r>
              <a:rPr lang="en-IN" sz="2400" dirty="0"/>
              <a:t>Such as: Purchase, fix and upgrade the hardware</a:t>
            </a:r>
          </a:p>
          <a:p>
            <a:r>
              <a:rPr lang="en-IN" sz="2400" dirty="0"/>
              <a:t>Install &amp; Maintain OS, Authentication &amp; Security, and other software's.</a:t>
            </a:r>
          </a:p>
        </p:txBody>
      </p:sp>
      <p:pic>
        <p:nvPicPr>
          <p:cNvPr id="5" name="Picture 4">
            <a:extLst>
              <a:ext uri="{FF2B5EF4-FFF2-40B4-BE49-F238E27FC236}">
                <a16:creationId xmlns:a16="http://schemas.microsoft.com/office/drawing/2014/main" id="{6999E355-B36B-64E0-A780-95CD9FB9700A}"/>
              </a:ext>
            </a:extLst>
          </p:cNvPr>
          <p:cNvPicPr>
            <a:picLocks noChangeAspect="1"/>
          </p:cNvPicPr>
          <p:nvPr/>
        </p:nvPicPr>
        <p:blipFill>
          <a:blip r:embed="rId2"/>
          <a:stretch>
            <a:fillRect/>
          </a:stretch>
        </p:blipFill>
        <p:spPr>
          <a:xfrm>
            <a:off x="6096000" y="2310859"/>
            <a:ext cx="5162473" cy="4375078"/>
          </a:xfrm>
          <a:prstGeom prst="rect">
            <a:avLst/>
          </a:prstGeom>
        </p:spPr>
      </p:pic>
    </p:spTree>
    <p:extLst>
      <p:ext uri="{BB962C8B-B14F-4D97-AF65-F5344CB8AC3E}">
        <p14:creationId xmlns:p14="http://schemas.microsoft.com/office/powerpoint/2010/main" val="2890442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6B622-9FFA-3E08-02AD-11627AD35DA5}"/>
              </a:ext>
            </a:extLst>
          </p:cNvPr>
          <p:cNvSpPr>
            <a:spLocks noGrp="1"/>
          </p:cNvSpPr>
          <p:nvPr>
            <p:ph type="title"/>
          </p:nvPr>
        </p:nvSpPr>
        <p:spPr>
          <a:xfrm>
            <a:off x="620840" y="-154660"/>
            <a:ext cx="10095600" cy="936800"/>
          </a:xfrm>
        </p:spPr>
        <p:txBody>
          <a:bodyPr/>
          <a:lstStyle/>
          <a:p>
            <a:r>
              <a:rPr lang="en-IN" sz="2600" dirty="0"/>
              <a:t>Why the Cloud is Growing So Faster</a:t>
            </a:r>
          </a:p>
        </p:txBody>
      </p:sp>
      <p:sp>
        <p:nvSpPr>
          <p:cNvPr id="3" name="Content Placeholder 2">
            <a:extLst>
              <a:ext uri="{FF2B5EF4-FFF2-40B4-BE49-F238E27FC236}">
                <a16:creationId xmlns:a16="http://schemas.microsoft.com/office/drawing/2014/main" id="{A4385568-2AAF-D5CF-C979-B0D43B735097}"/>
              </a:ext>
            </a:extLst>
          </p:cNvPr>
          <p:cNvSpPr>
            <a:spLocks noGrp="1"/>
          </p:cNvSpPr>
          <p:nvPr>
            <p:ph idx="1"/>
          </p:nvPr>
        </p:nvSpPr>
        <p:spPr>
          <a:xfrm>
            <a:off x="281284" y="1288025"/>
            <a:ext cx="6679955" cy="4805080"/>
          </a:xfrm>
        </p:spPr>
        <p:txBody>
          <a:bodyPr>
            <a:normAutofit fontScale="92500" lnSpcReduction="10000"/>
          </a:bodyPr>
          <a:lstStyle/>
          <a:p>
            <a:pPr>
              <a:buFont typeface="Wingdings" panose="05000000000000000000" pitchFamily="2" charset="2"/>
              <a:buChar char="ü"/>
            </a:pPr>
            <a:r>
              <a:rPr lang="en-IN" sz="1900" dirty="0"/>
              <a:t>A 10 node cluster running for 10 Hours costs the same, as a 100 node cluster running for 1 Hour.</a:t>
            </a:r>
          </a:p>
          <a:p>
            <a:pPr indent="-457200">
              <a:buFont typeface="Wingdings" panose="05000000000000000000" pitchFamily="2" charset="2"/>
              <a:buChar char="ü"/>
            </a:pPr>
            <a:r>
              <a:rPr lang="en-IN" sz="1900" dirty="0"/>
              <a:t>On – Premise requires extra Hardware to run the clusters means:</a:t>
            </a:r>
          </a:p>
          <a:p>
            <a:pPr indent="-457200">
              <a:buFont typeface="Wingdings" panose="05000000000000000000" pitchFamily="2" charset="2"/>
              <a:buChar char="ü"/>
            </a:pPr>
            <a:r>
              <a:rPr lang="en-IN" sz="1900" dirty="0"/>
              <a:t>If needed to increase Ram, Performance &amp; other things.</a:t>
            </a:r>
          </a:p>
          <a:p>
            <a:pPr marL="0" indent="0">
              <a:buNone/>
            </a:pPr>
            <a:r>
              <a:rPr lang="en-IN" sz="1900" dirty="0"/>
              <a:t>          Procurement, Approval, Licensing</a:t>
            </a:r>
          </a:p>
          <a:p>
            <a:pPr indent="-457200">
              <a:buFont typeface="Wingdings" panose="05000000000000000000" pitchFamily="2" charset="2"/>
              <a:buChar char="ü"/>
            </a:pPr>
            <a:r>
              <a:rPr lang="en-IN" sz="1900" dirty="0"/>
              <a:t>Shipping, Installation, Electricity(24x7), cooling systems</a:t>
            </a:r>
          </a:p>
          <a:p>
            <a:pPr indent="-457200">
              <a:buFont typeface="Wingdings" panose="05000000000000000000" pitchFamily="2" charset="2"/>
              <a:buChar char="ü"/>
            </a:pPr>
            <a:r>
              <a:rPr lang="en-IN" sz="1900" dirty="0"/>
              <a:t>Underutilized &amp; Overutilized Resources</a:t>
            </a:r>
          </a:p>
          <a:p>
            <a:pPr indent="-457200">
              <a:buFont typeface="Wingdings" panose="05000000000000000000" pitchFamily="2" charset="2"/>
              <a:buChar char="ü"/>
            </a:pPr>
            <a:r>
              <a:rPr lang="en-IN" sz="1900" dirty="0"/>
              <a:t>Pay even when no one is using the Hardware</a:t>
            </a:r>
          </a:p>
          <a:p>
            <a:pPr indent="-457200">
              <a:buFont typeface="Wingdings" panose="05000000000000000000" pitchFamily="2" charset="2"/>
              <a:buChar char="ü"/>
            </a:pPr>
            <a:r>
              <a:rPr lang="en-IN" sz="1900" dirty="0"/>
              <a:t>Sustainability Issues</a:t>
            </a:r>
          </a:p>
          <a:p>
            <a:pPr indent="-457200">
              <a:buFont typeface="Wingdings" panose="05000000000000000000" pitchFamily="2" charset="2"/>
              <a:buChar char="ü"/>
            </a:pPr>
            <a:r>
              <a:rPr lang="en-IN" sz="1900" dirty="0"/>
              <a:t>Stats:</a:t>
            </a:r>
          </a:p>
          <a:p>
            <a:pPr marL="0" indent="0">
              <a:buNone/>
            </a:pPr>
            <a:r>
              <a:rPr lang="en-IN" sz="1900" dirty="0"/>
              <a:t>      81% of enterprises have at least one Application in the 	Cloud</a:t>
            </a:r>
          </a:p>
          <a:p>
            <a:pPr marL="0" indent="0">
              <a:buNone/>
            </a:pPr>
            <a:r>
              <a:rPr lang="en-IN" sz="1900" dirty="0"/>
              <a:t>      13% of +1k employees enterprises have migrated their entire IT environment to Cloud</a:t>
            </a:r>
          </a:p>
          <a:p>
            <a:pPr marL="0" indent="0">
              <a:buNone/>
            </a:pPr>
            <a:endParaRPr lang="en-IN" dirty="0"/>
          </a:p>
        </p:txBody>
      </p:sp>
      <p:pic>
        <p:nvPicPr>
          <p:cNvPr id="2050" name="Picture 2" descr="Cloud computing - Wikipedia">
            <a:extLst>
              <a:ext uri="{FF2B5EF4-FFF2-40B4-BE49-F238E27FC236}">
                <a16:creationId xmlns:a16="http://schemas.microsoft.com/office/drawing/2014/main" id="{0B99F291-F3C5-7206-FB23-9F0D3740F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4912" y="2123767"/>
            <a:ext cx="5427088" cy="4916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13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D76F3-F27A-33D7-67C2-A26E3CC8439D}"/>
              </a:ext>
            </a:extLst>
          </p:cNvPr>
          <p:cNvSpPr>
            <a:spLocks noGrp="1"/>
          </p:cNvSpPr>
          <p:nvPr>
            <p:ph type="title"/>
          </p:nvPr>
        </p:nvSpPr>
        <p:spPr>
          <a:xfrm>
            <a:off x="186292" y="-198014"/>
            <a:ext cx="10095600" cy="936800"/>
          </a:xfrm>
        </p:spPr>
        <p:txBody>
          <a:bodyPr/>
          <a:lstStyle/>
          <a:p>
            <a:r>
              <a:rPr lang="en-IN" sz="2600" dirty="0"/>
              <a:t>Dataset Overview: Trending YouTube Video Statistics </a:t>
            </a:r>
          </a:p>
        </p:txBody>
      </p:sp>
      <p:sp>
        <p:nvSpPr>
          <p:cNvPr id="3" name="Content Placeholder 2">
            <a:extLst>
              <a:ext uri="{FF2B5EF4-FFF2-40B4-BE49-F238E27FC236}">
                <a16:creationId xmlns:a16="http://schemas.microsoft.com/office/drawing/2014/main" id="{8CB173B3-5D08-7F4B-11AE-5DA308A94855}"/>
              </a:ext>
            </a:extLst>
          </p:cNvPr>
          <p:cNvSpPr>
            <a:spLocks noGrp="1"/>
          </p:cNvSpPr>
          <p:nvPr>
            <p:ph idx="1"/>
          </p:nvPr>
        </p:nvSpPr>
        <p:spPr>
          <a:xfrm>
            <a:off x="186292" y="824545"/>
            <a:ext cx="9793450" cy="5054127"/>
          </a:xfrm>
        </p:spPr>
        <p:txBody>
          <a:bodyPr/>
          <a:lstStyle/>
          <a:p>
            <a:pPr marL="38100" indent="0">
              <a:buNone/>
            </a:pPr>
            <a:r>
              <a:rPr lang="en-IN" sz="1800" dirty="0">
                <a:latin typeface="Times New Roman" panose="02020603050405020304" pitchFamily="18" charset="0"/>
                <a:cs typeface="Times New Roman" panose="02020603050405020304" pitchFamily="18" charset="0"/>
              </a:rPr>
              <a:t>Here we have 2 Type’s of Files:</a:t>
            </a:r>
          </a:p>
          <a:p>
            <a:pPr marL="0" indent="0">
              <a:buNone/>
            </a:pPr>
            <a:r>
              <a:rPr lang="en-IN" sz="1800" b="1" dirty="0">
                <a:latin typeface="Times New Roman" panose="02020603050405020304" pitchFamily="18" charset="0"/>
                <a:cs typeface="Times New Roman" panose="02020603050405020304" pitchFamily="18" charset="0"/>
              </a:rPr>
              <a:t>1.) Json Files </a:t>
            </a:r>
            <a:r>
              <a:rPr lang="en-IN" sz="1800" dirty="0">
                <a:latin typeface="Times New Roman" panose="02020603050405020304" pitchFamily="18" charset="0"/>
                <a:cs typeface="Times New Roman" panose="02020603050405020304" pitchFamily="18" charset="0"/>
              </a:rPr>
              <a:t>– For each Country labelled as </a:t>
            </a:r>
            <a:r>
              <a:rPr lang="en-IN" sz="1800" dirty="0" err="1">
                <a:latin typeface="Times New Roman" panose="02020603050405020304" pitchFamily="18" charset="0"/>
                <a:cs typeface="Times New Roman" panose="02020603050405020304" pitchFamily="18" charset="0"/>
              </a:rPr>
              <a:t>Country_Code_Category_id.Json</a:t>
            </a:r>
            <a:r>
              <a:rPr lang="en-IN" sz="1800" dirty="0">
                <a:latin typeface="Times New Roman" panose="02020603050405020304" pitchFamily="18" charset="0"/>
                <a:cs typeface="Times New Roman" panose="02020603050405020304" pitchFamily="18" charset="0"/>
              </a:rPr>
              <a:t> is given where the videos are categories into different Categories like: Film &amp; Animations, Sports, Science &amp; Technology, Entertainment, Music &amp; Many More etc. For the First Key Root </a:t>
            </a:r>
            <a:r>
              <a:rPr lang="en-IN" sz="1800" dirty="0">
                <a:latin typeface="Times New Roman" panose="02020603050405020304" pitchFamily="18" charset="0"/>
                <a:cs typeface="Times New Roman" panose="02020603050405020304" pitchFamily="18" charset="0"/>
                <a:sym typeface="Wingdings" panose="05000000000000000000" pitchFamily="2" charset="2"/>
              </a:rPr>
              <a:t> we have 3 Items, out of which </a:t>
            </a:r>
            <a:r>
              <a:rPr lang="en-IN" sz="1800" b="1" dirty="0">
                <a:latin typeface="Times New Roman" panose="02020603050405020304" pitchFamily="18" charset="0"/>
                <a:cs typeface="Times New Roman" panose="02020603050405020304" pitchFamily="18" charset="0"/>
                <a:sym typeface="Wingdings" panose="05000000000000000000" pitchFamily="2" charset="2"/>
              </a:rPr>
              <a:t>Items</a:t>
            </a:r>
            <a:r>
              <a:rPr lang="en-IN" sz="1800" dirty="0">
                <a:latin typeface="Times New Roman" panose="02020603050405020304" pitchFamily="18" charset="0"/>
                <a:cs typeface="Times New Roman" panose="02020603050405020304" pitchFamily="18" charset="0"/>
                <a:sym typeface="Wingdings" panose="05000000000000000000" pitchFamily="2" charset="2"/>
              </a:rPr>
              <a:t> nested Key is Required</a:t>
            </a:r>
          </a:p>
          <a:p>
            <a:pPr marL="0" indent="0">
              <a:buNone/>
            </a:pPr>
            <a:r>
              <a:rPr lang="en-IN" sz="1800" dirty="0">
                <a:latin typeface="Times New Roman" panose="02020603050405020304" pitchFamily="18" charset="0"/>
                <a:cs typeface="Times New Roman" panose="02020603050405020304" pitchFamily="18" charset="0"/>
              </a:rPr>
              <a:t>Under the Items Key we have 30 Different Channel Ids in the List, For each Channel Id we have - </a:t>
            </a:r>
            <a:r>
              <a:rPr lang="en-IN" sz="1800" b="1" dirty="0">
                <a:latin typeface="Times New Roman" panose="02020603050405020304" pitchFamily="18" charset="0"/>
                <a:cs typeface="Times New Roman" panose="02020603050405020304" pitchFamily="18" charset="0"/>
              </a:rPr>
              <a:t>4 more nested Keys </a:t>
            </a:r>
            <a:r>
              <a:rPr lang="en-IN" sz="1800" dirty="0">
                <a:latin typeface="Times New Roman" panose="02020603050405020304" pitchFamily="18" charset="0"/>
                <a:cs typeface="Times New Roman" panose="02020603050405020304" pitchFamily="18" charset="0"/>
              </a:rPr>
              <a:t>that are required, and here we’ll convert it to Parquet Format(Columnar Format – Rows &amp; Columns), Here id is a Primary Key &amp; since snippet act as a Struct Column so we will format it as </a:t>
            </a:r>
            <a:r>
              <a:rPr lang="en-IN" sz="1800" dirty="0" err="1">
                <a:latin typeface="Times New Roman" panose="02020603050405020304" pitchFamily="18" charset="0"/>
                <a:cs typeface="Times New Roman" panose="02020603050405020304" pitchFamily="18" charset="0"/>
              </a:rPr>
              <a:t>Snippet_ChannelId</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Snippet_title</a:t>
            </a:r>
            <a:r>
              <a:rPr lang="en-IN" sz="1800" dirty="0">
                <a:latin typeface="Times New Roman" panose="02020603050405020304" pitchFamily="18" charset="0"/>
                <a:cs typeface="Times New Roman" panose="02020603050405020304" pitchFamily="18" charset="0"/>
              </a:rPr>
              <a:t> and </a:t>
            </a:r>
            <a:r>
              <a:rPr lang="en-IN" sz="1800" dirty="0" err="1">
                <a:latin typeface="Times New Roman" panose="02020603050405020304" pitchFamily="18" charset="0"/>
                <a:cs typeface="Times New Roman" panose="02020603050405020304" pitchFamily="18" charset="0"/>
              </a:rPr>
              <a:t>Snippet_assignable</a:t>
            </a:r>
            <a:r>
              <a:rPr lang="en-IN" sz="1800" dirty="0">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5995F9D1-2FB1-5496-F108-67B8B7969137}"/>
              </a:ext>
            </a:extLst>
          </p:cNvPr>
          <p:cNvPicPr>
            <a:picLocks noChangeAspect="1"/>
          </p:cNvPicPr>
          <p:nvPr/>
        </p:nvPicPr>
        <p:blipFill>
          <a:blip r:embed="rId2"/>
          <a:stretch>
            <a:fillRect/>
          </a:stretch>
        </p:blipFill>
        <p:spPr>
          <a:xfrm>
            <a:off x="121166" y="4210438"/>
            <a:ext cx="5261401" cy="2594990"/>
          </a:xfrm>
          <a:prstGeom prst="rect">
            <a:avLst/>
          </a:prstGeom>
        </p:spPr>
      </p:pic>
      <p:pic>
        <p:nvPicPr>
          <p:cNvPr id="6" name="Picture 5">
            <a:extLst>
              <a:ext uri="{FF2B5EF4-FFF2-40B4-BE49-F238E27FC236}">
                <a16:creationId xmlns:a16="http://schemas.microsoft.com/office/drawing/2014/main" id="{D1A66837-299D-05C1-2A70-7E8A61B89477}"/>
              </a:ext>
            </a:extLst>
          </p:cNvPr>
          <p:cNvPicPr>
            <a:picLocks noChangeAspect="1"/>
          </p:cNvPicPr>
          <p:nvPr/>
        </p:nvPicPr>
        <p:blipFill>
          <a:blip r:embed="rId3"/>
          <a:stretch>
            <a:fillRect/>
          </a:stretch>
        </p:blipFill>
        <p:spPr>
          <a:xfrm>
            <a:off x="6096000" y="4436580"/>
            <a:ext cx="5984069" cy="2180530"/>
          </a:xfrm>
          <a:prstGeom prst="rect">
            <a:avLst/>
          </a:prstGeom>
        </p:spPr>
      </p:pic>
      <p:sp>
        <p:nvSpPr>
          <p:cNvPr id="8" name="Arrow: Right 7">
            <a:extLst>
              <a:ext uri="{FF2B5EF4-FFF2-40B4-BE49-F238E27FC236}">
                <a16:creationId xmlns:a16="http://schemas.microsoft.com/office/drawing/2014/main" id="{7FD569BE-FFFB-A803-8F74-0D5981430736}"/>
              </a:ext>
            </a:extLst>
          </p:cNvPr>
          <p:cNvSpPr/>
          <p:nvPr/>
        </p:nvSpPr>
        <p:spPr>
          <a:xfrm>
            <a:off x="5295887" y="5408421"/>
            <a:ext cx="599768" cy="3132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36501465"/>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Cordelia · SlidesCarnival</Template>
  <TotalTime>3019</TotalTime>
  <Words>4193</Words>
  <Application>Microsoft Office PowerPoint</Application>
  <PresentationFormat>Widescreen</PresentationFormat>
  <Paragraphs>257</Paragraphs>
  <Slides>42</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SimSun-ExtB</vt:lpstr>
      <vt:lpstr>Arial</vt:lpstr>
      <vt:lpstr>Calibri</vt:lpstr>
      <vt:lpstr>Maiandra GD</vt:lpstr>
      <vt:lpstr>Museo Sans</vt:lpstr>
      <vt:lpstr>NEXT Book</vt:lpstr>
      <vt:lpstr>Roboto Slab</vt:lpstr>
      <vt:lpstr>Source Sans Pro</vt:lpstr>
      <vt:lpstr>Times New Roman</vt:lpstr>
      <vt:lpstr>Wingdings</vt:lpstr>
      <vt:lpstr>Cordelia template</vt:lpstr>
      <vt:lpstr>Analytic Platform with End - End Data Pipeline For Trending YouTube Video’s Statistics via Aws Services  Working Backwards from “What does my Customer Needs”  </vt:lpstr>
      <vt:lpstr>Why YouTube ?</vt:lpstr>
      <vt:lpstr>Goals &amp; Success Criteria</vt:lpstr>
      <vt:lpstr>What is Big Data !!</vt:lpstr>
      <vt:lpstr>Timely Decisions &amp; Processing Real Time Data </vt:lpstr>
      <vt:lpstr>Challenges Faced while Working with Data</vt:lpstr>
      <vt:lpstr>What is On- Premise Data Centre</vt:lpstr>
      <vt:lpstr>Why the Cloud is Growing So Faster</vt:lpstr>
      <vt:lpstr>Dataset Overview: Trending YouTube Video Statistics </vt:lpstr>
      <vt:lpstr>PowerPoint Presentation</vt:lpstr>
      <vt:lpstr>Project Description</vt:lpstr>
      <vt:lpstr>PowerPoint Presentation</vt:lpstr>
      <vt:lpstr>PowerPoint Presentation</vt:lpstr>
      <vt:lpstr>Architecture Flow Diagram</vt:lpstr>
      <vt:lpstr>PowerPoint Presentation</vt:lpstr>
      <vt:lpstr>What is AWS !!</vt:lpstr>
      <vt:lpstr>Create Account &amp; Best Practises for AWS Account</vt:lpstr>
      <vt:lpstr>PowerPoint Presentation</vt:lpstr>
      <vt:lpstr>PowerPoint Presentation</vt:lpstr>
      <vt:lpstr>PowerPoint Presentation</vt:lpstr>
      <vt:lpstr>We have Two Folders – raw_statistics – For Region wise .csv Files &amp;   raw_statistics_reference_data for .Json Files</vt:lpstr>
      <vt:lpstr>Agenda</vt:lpstr>
      <vt:lpstr>What is Data Lake House Architecture ?</vt:lpstr>
      <vt:lpstr>AWS Lake Formation</vt:lpstr>
      <vt:lpstr>Aws Glue</vt:lpstr>
      <vt:lpstr>Glue Data Catalog: Catalog Of Datasets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5. Build the ETL Data Pipeline, Together for both type’s of Files(Parquet &amp; Csv) via Aws Glue Data Studio , Also Create a Target  S3 Bucket to store the Query Results. Also we can Monitor the Jobs running in different Clusters (Different Status for Jobs: Failed, Succeded, Running, Abort)</vt:lpstr>
      <vt:lpstr>PowerPoint Presentation</vt:lpstr>
      <vt:lpstr>Step 6. Use the Aws Quicksight to Visualize the Data.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 Platform For Youtube Trending Statistics Using Aws Services  Working Backwards from “What does my Customer Needs”</dc:title>
  <dc:creator>Arushi Anand</dc:creator>
  <cp:lastModifiedBy>Arushi Anand</cp:lastModifiedBy>
  <cp:revision>28</cp:revision>
  <dcterms:created xsi:type="dcterms:W3CDTF">2023-07-14T08:22:36Z</dcterms:created>
  <dcterms:modified xsi:type="dcterms:W3CDTF">2023-11-03T20:54:49Z</dcterms:modified>
</cp:coreProperties>
</file>